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0"/>
  </p:notesMasterIdLst>
  <p:sldIdLst>
    <p:sldId id="256" r:id="rId2"/>
    <p:sldId id="280" r:id="rId3"/>
    <p:sldId id="308" r:id="rId4"/>
    <p:sldId id="299" r:id="rId5"/>
    <p:sldId id="309" r:id="rId6"/>
    <p:sldId id="311" r:id="rId7"/>
    <p:sldId id="259" r:id="rId8"/>
    <p:sldId id="277" r:id="rId9"/>
    <p:sldId id="278" r:id="rId10"/>
    <p:sldId id="314" r:id="rId11"/>
    <p:sldId id="315" r:id="rId12"/>
    <p:sldId id="290" r:id="rId13"/>
    <p:sldId id="285" r:id="rId14"/>
    <p:sldId id="316" r:id="rId15"/>
    <p:sldId id="286" r:id="rId16"/>
    <p:sldId id="261" r:id="rId17"/>
    <p:sldId id="296" r:id="rId18"/>
    <p:sldId id="266" r:id="rId19"/>
    <p:sldId id="321" r:id="rId20"/>
    <p:sldId id="263" r:id="rId21"/>
    <p:sldId id="289" r:id="rId22"/>
    <p:sldId id="318" r:id="rId23"/>
    <p:sldId id="319" r:id="rId24"/>
    <p:sldId id="265" r:id="rId25"/>
    <p:sldId id="284" r:id="rId26"/>
    <p:sldId id="288" r:id="rId27"/>
    <p:sldId id="320" r:id="rId28"/>
    <p:sldId id="293" r:id="rId2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0" d="100"/>
          <a:sy n="80" d="100"/>
        </p:scale>
        <p:origin x="-107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FF5C0C1-1280-44C5-9EAC-CF067A020882}" type="datetimeFigureOut">
              <a:rPr lang="ru-RU" smtClean="0"/>
              <a:pPr/>
              <a:t>10.07.2013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574D025-3E7A-4614-9037-110D47FF535A}"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p:spPr>
        <p:txBody>
          <a:bodyPr/>
          <a:lstStyle/>
          <a:p>
            <a:fld id="{F764111F-81A5-4C89-89D9-802713BB8032}" type="slidenum">
              <a:rPr lang="ru-RU" smtClean="0"/>
              <a:pPr/>
              <a:t>27</a:t>
            </a:fld>
            <a:endParaRPr lang="ru-RU" smtClean="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ln/>
        </p:spPr>
        <p:txBody>
          <a:bodyPr/>
          <a:lstStyle/>
          <a:p>
            <a:pPr eaLnBrk="1" hangingPunct="1"/>
            <a:endParaRPr lang="ru-RU"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10.07.2013</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25C68B6-61C2-468F-89AB-4B9F7531AA68}"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10.07.2013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10.07.2013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10.07.2013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Содержимое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10.07.2013</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10.07.2013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10.07.2013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10.07.2013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10.07.2013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10.07.2013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10.07.2013</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B106E36-FD25-4E2D-B0AA-010F637433A0}" type="datetimeFigureOut">
              <a:rPr lang="ru-RU" smtClean="0"/>
              <a:pPr/>
              <a:t>10.07.2013</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www.medical-enc.ru/18/temperatura-tela.shtml"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kontrakty.ua/article/21" TargetMode="External"/><Relationship Id="rId13" Type="http://schemas.openxmlformats.org/officeDocument/2006/relationships/hyperlink" Target="http://zhenskoe-mnenie.ru/forum/index.php?app=core&amp;module=search&amp;do=user_activity&amp;mid=14395&amp;search_app=forums&amp;userMode=content&amp;sid=2f0497b6837b16dfdc087125558d7b64&amp;search_app_filters%5bforums%5d%5bsearchInKey%5d=&amp;search_app_filters%5bforums%5d%5bsortKey%5d=title&amp;search_app_filters%5bforums%5d%5bsortDir%5d=0&amp;st=50&amp;k=880ea6a14ea49e853634fbdc5015a024&amp;settingNewSkin=1" TargetMode="External"/><Relationship Id="rId18" Type="http://schemas.openxmlformats.org/officeDocument/2006/relationships/hyperlink" Target="http://depdela.ru/leonov-aleksej-arkipovic" TargetMode="External"/><Relationship Id="rId3" Type="http://schemas.openxmlformats.org/officeDocument/2006/relationships/hyperlink" Target="http://blogs.privet.ru/community/ZUM/?page=135" TargetMode="External"/><Relationship Id="rId7" Type="http://schemas.openxmlformats.org/officeDocument/2006/relationships/hyperlink" Target="http://x3mblog.ru/2009/08/17/britanskij-parashyutist-spassya-posle-padeniya-s-trexkilometrovoj-vysoty/" TargetMode="External"/><Relationship Id="rId12" Type="http://schemas.openxmlformats.org/officeDocument/2006/relationships/hyperlink" Target="http://&#1089;&#1093;&#1077;&#1084;&#1086;.&#1088;&#1092;/shemy/b" TargetMode="External"/><Relationship Id="rId17" Type="http://schemas.openxmlformats.org/officeDocument/2006/relationships/hyperlink" Target="http://www.forceful.ru/allnews?page=485" TargetMode="External"/><Relationship Id="rId2" Type="http://schemas.openxmlformats.org/officeDocument/2006/relationships/hyperlink" Target="http://subscribe.ru/group/lyubiteli-prirodyi/" TargetMode="External"/><Relationship Id="rId16" Type="http://schemas.openxmlformats.org/officeDocument/2006/relationships/hyperlink" Target="http://www.saratovnews.ru/obschestvo/vodolazy-vernyli-balashovy-vody/" TargetMode="External"/><Relationship Id="rId1" Type="http://schemas.openxmlformats.org/officeDocument/2006/relationships/slideLayout" Target="../slideLayouts/slideLayout2.xml"/><Relationship Id="rId6" Type="http://schemas.openxmlformats.org/officeDocument/2006/relationships/hyperlink" Target="http://nerox.ucoz.ua/publ/vse_o_vode/vot_takaja_strannaja_voda/1-1-0-20" TargetMode="External"/><Relationship Id="rId11" Type="http://schemas.openxmlformats.org/officeDocument/2006/relationships/hyperlink" Target="http://&#1089;&#1093;&#1077;&#1084;&#1086;.&#1088;&#1092;/shemy/biologija/agadzhanjan-n-a-atlas-po-normalnoi-fiziologi-1982-g/80.html" TargetMode="External"/><Relationship Id="rId5" Type="http://schemas.openxmlformats.org/officeDocument/2006/relationships/hyperlink" Target="http://contraindications.ru/oftopik/referat-pro-lomonosova-33.html" TargetMode="External"/><Relationship Id="rId15" Type="http://schemas.openxmlformats.org/officeDocument/2006/relationships/hyperlink" Target="http://allday2.com/index.php?newsid=141153" TargetMode="External"/><Relationship Id="rId10" Type="http://schemas.openxmlformats.org/officeDocument/2006/relationships/hyperlink" Target="http://inforotor.ru/catalogue/&#8230;" TargetMode="External"/><Relationship Id="rId4" Type="http://schemas.openxmlformats.org/officeDocument/2006/relationships/hyperlink" Target="http://markapochtoy.in.ua/?product=%D1%8D%D0%B2%D0%B0%D0%BD%D0%B4%D0%B6%D0%B5%D0%BB%D0%B8%D1%81%D1%82-%D1%82%D0%BE%D1%80%D1%80%D0%B8%D1%87%D0%B5%D0%BB%D0%BB%D0%B8" TargetMode="External"/><Relationship Id="rId9" Type="http://schemas.openxmlformats.org/officeDocument/2006/relationships/hyperlink" Target="http://super-day.ru/igry-i-konkursy-dlya-podrostkov/" TargetMode="External"/><Relationship Id="rId14" Type="http://schemas.openxmlformats.org/officeDocument/2006/relationships/hyperlink" Target="http://ticetov.blogspot.com/2012/11/blog-post_2546.html"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slideLayout" Target="../slideLayouts/slideLayout4.xml"/><Relationship Id="rId1" Type="http://schemas.openxmlformats.org/officeDocument/2006/relationships/video" Target="file:///D:\&#1084;&#1072;&#1084;&#1072;\&#1082;&#1086;&#1085;&#1092;&#1080;&#1088;&#1077;&#1085;&#1094;&#1080;&#1080;%202013\&#1072;&#1090;&#1084;&#1086;&#1089;&#1092;&#1077;&#1088;&#1072;%20(&#1041;&#1080;&#1081;&#1089;&#1082;)\&#1072;&#1090;&#1084;&#1086;&#1089;&#1092;&#1077;&#1088;&#1072;%20(&#1087;&#1088;&#1077;&#1079;&#1077;&#1085;&#1090;&#1072;&#1094;&#1080;&#1103;)\&#1085;&#1077;%20&#1083;&#1077;&#1079;&#1100;%20&#1074;%20&#1073;&#1091;&#1090;&#1099;&#1083;&#1082;&#1091;.wmv" TargetMode="Externa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295400" y="5805264"/>
            <a:ext cx="6804992" cy="792088"/>
          </a:xfrm>
        </p:spPr>
        <p:txBody>
          <a:bodyPr>
            <a:normAutofit fontScale="85000" lnSpcReduction="10000"/>
          </a:bodyPr>
          <a:lstStyle/>
          <a:p>
            <a:r>
              <a:rPr lang="ru-RU" dirty="0" smtClean="0"/>
              <a:t>МБОШИ ТЛИ №128 г.Новосибирск</a:t>
            </a:r>
          </a:p>
          <a:p>
            <a:r>
              <a:rPr lang="ru-RU" dirty="0" smtClean="0"/>
              <a:t>Дорохова Наталья Михайловна – учитель физики</a:t>
            </a:r>
          </a:p>
          <a:p>
            <a:endParaRPr lang="ru-RU" dirty="0"/>
          </a:p>
        </p:txBody>
      </p:sp>
      <p:sp>
        <p:nvSpPr>
          <p:cNvPr id="2" name="Заголовок 1"/>
          <p:cNvSpPr>
            <a:spLocks noGrp="1"/>
          </p:cNvSpPr>
          <p:nvPr>
            <p:ph type="ctrTitle"/>
          </p:nvPr>
        </p:nvSpPr>
        <p:spPr>
          <a:xfrm>
            <a:off x="457200" y="1412776"/>
            <a:ext cx="8229600" cy="1563179"/>
          </a:xfrm>
        </p:spPr>
        <p:txBody>
          <a:bodyPr>
            <a:normAutofit/>
          </a:bodyPr>
          <a:lstStyle/>
          <a:p>
            <a:r>
              <a:rPr lang="ru-RU" dirty="0" smtClean="0"/>
              <a:t>Разберёмся с «Атмосферным давлением»</a:t>
            </a:r>
            <a:endParaRPr lang="ru-RU" dirty="0"/>
          </a:p>
        </p:txBody>
      </p:sp>
      <p:pic>
        <p:nvPicPr>
          <p:cNvPr id="4" name="Picture 2" descr="http://im3-tub-ru.yandex.net/i?id=173997705-54-72&amp;n=21"/>
          <p:cNvPicPr>
            <a:picLocks noChangeAspect="1" noChangeArrowheads="1"/>
          </p:cNvPicPr>
          <p:nvPr/>
        </p:nvPicPr>
        <p:blipFill>
          <a:blip r:embed="rId2" cstate="print"/>
          <a:srcRect/>
          <a:stretch>
            <a:fillRect/>
          </a:stretch>
        </p:blipFill>
        <p:spPr bwMode="auto">
          <a:xfrm>
            <a:off x="2411760" y="3068960"/>
            <a:ext cx="3672408" cy="275430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Опыт «Вес воздуха  шарика»</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8" name="Содержимое 7" descr="MOV01258 001_0001.jpg"/>
          <p:cNvPicPr>
            <a:picLocks noGrp="1" noChangeAspect="1"/>
          </p:cNvPicPr>
          <p:nvPr>
            <p:ph idx="1"/>
          </p:nvPr>
        </p:nvPicPr>
        <p:blipFill>
          <a:blip r:embed="rId2" cstate="print"/>
          <a:srcRect r="15"/>
          <a:stretch>
            <a:fillRect/>
          </a:stretch>
        </p:blipFill>
        <p:spPr>
          <a:xfrm>
            <a:off x="2987824" y="4653136"/>
            <a:ext cx="2952328" cy="1728192"/>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Прямоугольник 8"/>
          <p:cNvSpPr/>
          <p:nvPr/>
        </p:nvSpPr>
        <p:spPr>
          <a:xfrm>
            <a:off x="467544" y="1484784"/>
            <a:ext cx="8496944" cy="2677656"/>
          </a:xfrm>
          <a:prstGeom prst="rect">
            <a:avLst/>
          </a:prstGeom>
        </p:spPr>
        <p:txBody>
          <a:bodyPr wrap="square">
            <a:spAutoFit/>
          </a:bodyPr>
          <a:lstStyle/>
          <a:p>
            <a:pPr marL="514350" indent="-514350">
              <a:buFont typeface="+mj-lt"/>
              <a:buAutoNum type="arabicPeriod"/>
            </a:pPr>
            <a:r>
              <a:rPr lang="ru-RU" sz="2400" dirty="0" smtClean="0"/>
              <a:t>Возьмите два воздушных шарика, надуйте их.</a:t>
            </a:r>
          </a:p>
          <a:p>
            <a:pPr marL="514350" indent="-514350">
              <a:buFont typeface="+mj-lt"/>
              <a:buAutoNum type="arabicPeriod"/>
            </a:pPr>
            <a:r>
              <a:rPr lang="ru-RU" sz="2400" dirty="0" smtClean="0"/>
              <a:t>На один из шаров приклейте кусочек скотча.</a:t>
            </a:r>
          </a:p>
          <a:p>
            <a:pPr marL="514350" indent="-514350">
              <a:buFont typeface="+mj-lt"/>
              <a:buAutoNum type="arabicPeriod"/>
            </a:pPr>
            <a:r>
              <a:rPr lang="ru-RU" sz="2400" dirty="0" smtClean="0"/>
              <a:t>Привяжите шарики к рычагам уравновешенных весов . </a:t>
            </a:r>
          </a:p>
          <a:p>
            <a:pPr marL="514350" indent="-514350">
              <a:buFont typeface="+mj-lt"/>
              <a:buAutoNum type="arabicPeriod"/>
            </a:pPr>
            <a:r>
              <a:rPr lang="ru-RU" sz="2400" dirty="0" smtClean="0"/>
              <a:t>Проколите шарик  через скотч, придерживая рукой, кусочек скотча не даст шарику разлететься на кусочки.</a:t>
            </a:r>
          </a:p>
          <a:p>
            <a:pPr marL="514350" indent="-514350">
              <a:buFont typeface="+mj-lt"/>
              <a:buAutoNum type="arabicPeriod"/>
            </a:pPr>
            <a:r>
              <a:rPr lang="ru-RU" sz="2400" dirty="0" smtClean="0"/>
              <a:t>Когда движение весов остановится вы увидите, что шарик с воздухом весит больше.</a:t>
            </a:r>
            <a:endParaRPr lang="ru-RU"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Опыт   «Вес воздуха»</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Содержимое 2"/>
          <p:cNvSpPr>
            <a:spLocks noGrp="1"/>
          </p:cNvSpPr>
          <p:nvPr>
            <p:ph idx="1"/>
          </p:nvPr>
        </p:nvSpPr>
        <p:spPr/>
        <p:txBody>
          <a:bodyPr>
            <a:normAutofit fontScale="92500" lnSpcReduction="10000"/>
          </a:bodyPr>
          <a:lstStyle/>
          <a:p>
            <a:pPr>
              <a:buNone/>
            </a:pPr>
            <a:r>
              <a:rPr lang="ru-RU" dirty="0" smtClean="0"/>
              <a:t>    На опыте покажем, как определить массу воздуха. Для этого можно взять прочный стеклянный шар с пробкой и резиновой трубкой с зажимом. Выкачаем насосом из него воздух, зажмем трубку зажимом и уравновесим на весах. Затем, открыв зажим на резиновой трубке, впустим в шар воздух. Равновесие весов при этом нарушится. Для его восстановления придется положить на другую чашку весов гири, масса которых и будет равна массе воздуха в объеме шара. Опытным путем установлено, что при t=0 C на уровне моря плотность воздуха равна </a:t>
            </a:r>
            <a:r>
              <a:rPr lang="ru-RU" dirty="0" err="1" smtClean="0"/>
              <a:t>p</a:t>
            </a:r>
            <a:r>
              <a:rPr lang="ru-RU" dirty="0" smtClean="0"/>
              <a:t> =1,29  . Вес этого воздуха легко вычислить: Р= </a:t>
            </a:r>
            <a:r>
              <a:rPr lang="ru-RU" dirty="0" err="1" smtClean="0"/>
              <a:t>mg</a:t>
            </a:r>
            <a:r>
              <a:rPr lang="ru-RU" dirty="0" smtClean="0"/>
              <a:t>, Р= </a:t>
            </a:r>
            <a:r>
              <a:rPr lang="ru-RU" dirty="0" err="1" smtClean="0"/>
              <a:t>pVg</a:t>
            </a:r>
            <a:r>
              <a:rPr lang="ru-RU" dirty="0" smtClean="0"/>
              <a:t>.</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143108" y="857232"/>
            <a:ext cx="6543692" cy="5162568"/>
          </a:xfrm>
        </p:spPr>
        <p:txBody>
          <a:bodyPr>
            <a:normAutofit lnSpcReduction="10000"/>
          </a:bodyPr>
          <a:lstStyle/>
          <a:p>
            <a:pPr>
              <a:buNone/>
            </a:pPr>
            <a:r>
              <a:rPr lang="ru-RU" dirty="0" smtClean="0"/>
              <a:t> Остап Бендер объясняется в любви:</a:t>
            </a:r>
          </a:p>
          <a:p>
            <a:pPr>
              <a:buNone/>
            </a:pPr>
            <a:r>
              <a:rPr lang="ru-RU" dirty="0" smtClean="0"/>
              <a:t>-Вы знаете </a:t>
            </a:r>
            <a:r>
              <a:rPr lang="ru-RU" dirty="0" err="1" smtClean="0"/>
              <a:t>Зося</a:t>
            </a:r>
            <a:r>
              <a:rPr lang="ru-RU" dirty="0" smtClean="0"/>
              <a:t> … на каждого давит атмосферный столбик массой 214 кило. Вы  это не замечали?..</a:t>
            </a:r>
          </a:p>
          <a:p>
            <a:pPr>
              <a:buNone/>
            </a:pPr>
            <a:r>
              <a:rPr lang="ru-RU" dirty="0" smtClean="0"/>
              <a:t>Мне кажется атмосферный столбик давит на меня значительно сильнее чем на других граждан. Это от любви к Вам.</a:t>
            </a:r>
          </a:p>
          <a:p>
            <a:pPr>
              <a:buNone/>
            </a:pPr>
            <a:r>
              <a:rPr lang="ru-RU" dirty="0" smtClean="0"/>
              <a:t>-Это не ложь, а закон физики.</a:t>
            </a:r>
          </a:p>
          <a:p>
            <a:pPr>
              <a:buNone/>
            </a:pPr>
            <a:endParaRPr lang="ru-RU" dirty="0" smtClean="0"/>
          </a:p>
          <a:p>
            <a:pPr>
              <a:buNone/>
            </a:pPr>
            <a:r>
              <a:rPr lang="ru-RU" b="1" dirty="0" smtClean="0"/>
              <a:t>Правильно ли Остап оценил вес столба?</a:t>
            </a:r>
          </a:p>
          <a:p>
            <a:pPr>
              <a:buNone/>
            </a:pPr>
            <a:r>
              <a:rPr lang="ru-RU" b="1" dirty="0" smtClean="0"/>
              <a:t>Почему люди не замечают этого веса?</a:t>
            </a:r>
          </a:p>
          <a:p>
            <a:pPr>
              <a:buNone/>
            </a:pPr>
            <a:endParaRPr lang="ru-RU" dirty="0"/>
          </a:p>
        </p:txBody>
      </p:sp>
      <p:sp>
        <p:nvSpPr>
          <p:cNvPr id="4" name="Заголовок 3"/>
          <p:cNvSpPr>
            <a:spLocks noGrp="1"/>
          </p:cNvSpPr>
          <p:nvPr>
            <p:ph type="title"/>
          </p:nvPr>
        </p:nvSpPr>
        <p:spPr>
          <a:xfrm>
            <a:off x="914400" y="274638"/>
            <a:ext cx="657204" cy="511156"/>
          </a:xfrm>
        </p:spPr>
        <p:txBody>
          <a:bodyPr>
            <a:normAutofit fontScale="90000"/>
          </a:bodyPr>
          <a:lstStyle/>
          <a:p>
            <a:endParaRPr lang="ru-RU" dirty="0"/>
          </a:p>
        </p:txBody>
      </p:sp>
      <p:pic>
        <p:nvPicPr>
          <p:cNvPr id="44034" name="Picture 2" descr="http://t3.gstatic.com/images?q=tbn:ANd9GcTZ6a3B9IsyI7in411bOeXpk01eRWVKD4gnpNmuVXlkhhx1byal2Q6FirU"/>
          <p:cNvPicPr>
            <a:picLocks noChangeAspect="1" noChangeArrowheads="1"/>
          </p:cNvPicPr>
          <p:nvPr/>
        </p:nvPicPr>
        <p:blipFill>
          <a:blip r:embed="rId2" cstate="print"/>
          <a:srcRect/>
          <a:stretch>
            <a:fillRect/>
          </a:stretch>
        </p:blipFill>
        <p:spPr bwMode="auto">
          <a:xfrm>
            <a:off x="142844" y="0"/>
            <a:ext cx="2143140" cy="171451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Почему мы не ощущаем давление атмосферы</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Содержимое 2"/>
          <p:cNvSpPr>
            <a:spLocks noGrp="1"/>
          </p:cNvSpPr>
          <p:nvPr>
            <p:ph sz="quarter" idx="1"/>
          </p:nvPr>
        </p:nvSpPr>
        <p:spPr>
          <a:xfrm>
            <a:off x="2714612" y="1447800"/>
            <a:ext cx="6249876" cy="4572000"/>
          </a:xfrm>
        </p:spPr>
        <p:txBody>
          <a:bodyPr>
            <a:normAutofit fontScale="92500" lnSpcReduction="10000"/>
          </a:bodyPr>
          <a:lstStyle/>
          <a:p>
            <a:pPr>
              <a:buNone/>
            </a:pPr>
            <a:r>
              <a:rPr lang="ru-RU" dirty="0" smtClean="0"/>
              <a:t>    </a:t>
            </a:r>
            <a:r>
              <a:rPr lang="ru-RU" sz="2800" dirty="0" smtClean="0"/>
              <a:t>Между тем его давление весьма велико и составляет около 1 кг на каждый квадратный сантиметр поверхности тела. Последняя у человека среднего роста и веса равна 1,7 м</a:t>
            </a:r>
            <a:r>
              <a:rPr lang="ru-RU" sz="2800" baseline="30000" dirty="0" smtClean="0"/>
              <a:t>2</a:t>
            </a:r>
            <a:r>
              <a:rPr lang="ru-RU" sz="2800" dirty="0" smtClean="0"/>
              <a:t>. В итоге атмосфера давит на нас с силой в 17 тонн! Мы не ощущаем этого огромного сдавливающего воздействия потому, что оно уравновешивается давлением жидкостей тела и растворенных в них газов</a:t>
            </a:r>
            <a:endParaRPr lang="ru-RU" sz="2800" dirty="0"/>
          </a:p>
        </p:txBody>
      </p:sp>
      <p:pic>
        <p:nvPicPr>
          <p:cNvPr id="13314" name="Picture 2" descr="http://festival.1september.ru/articles/411638/Image579.jpg"/>
          <p:cNvPicPr>
            <a:picLocks noChangeAspect="1" noChangeArrowheads="1"/>
          </p:cNvPicPr>
          <p:nvPr/>
        </p:nvPicPr>
        <p:blipFill>
          <a:blip r:embed="rId2" cstate="print"/>
          <a:srcRect/>
          <a:stretch>
            <a:fillRect/>
          </a:stretch>
        </p:blipFill>
        <p:spPr bwMode="auto">
          <a:xfrm>
            <a:off x="214281" y="1571612"/>
            <a:ext cx="2691761" cy="3786214"/>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188640"/>
            <a:ext cx="6779096" cy="1440160"/>
          </a:xfrm>
        </p:spPr>
        <p:txBody>
          <a:bodyPr>
            <a:noAutofit/>
          </a:bodyPr>
          <a:lstStyle/>
          <a:p>
            <a:pPr algn="ct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Узнай с какой силой давит </a:t>
            </a:r>
            <a:b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атмосфера на тебя!</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8194" name="Picture 2" descr="http://www.vodanauchete.ru/pictures/archimede.jpg"/>
          <p:cNvPicPr>
            <a:picLocks noChangeAspect="1" noChangeArrowheads="1"/>
          </p:cNvPicPr>
          <p:nvPr/>
        </p:nvPicPr>
        <p:blipFill>
          <a:blip r:embed="rId2" cstate="print"/>
          <a:srcRect/>
          <a:stretch>
            <a:fillRect/>
          </a:stretch>
        </p:blipFill>
        <p:spPr bwMode="auto">
          <a:xfrm>
            <a:off x="0" y="0"/>
            <a:ext cx="2232248" cy="1756035"/>
          </a:xfrm>
          <a:prstGeom prst="rect">
            <a:avLst/>
          </a:prstGeom>
          <a:noFill/>
        </p:spPr>
      </p:pic>
      <p:sp>
        <p:nvSpPr>
          <p:cNvPr id="7" name="Прямоугольник 6"/>
          <p:cNvSpPr/>
          <p:nvPr/>
        </p:nvSpPr>
        <p:spPr>
          <a:xfrm>
            <a:off x="251520" y="1844824"/>
            <a:ext cx="8640960" cy="4524315"/>
          </a:xfrm>
          <a:prstGeom prst="rect">
            <a:avLst/>
          </a:prstGeom>
        </p:spPr>
        <p:txBody>
          <a:bodyPr wrap="square">
            <a:spAutoFit/>
          </a:bodyPr>
          <a:lstStyle/>
          <a:p>
            <a:pPr>
              <a:buNone/>
            </a:pPr>
            <a:r>
              <a:rPr lang="ru-RU" sz="2400" dirty="0" smtClean="0"/>
              <a:t>Для того чтобы узнать с какой силой давит атмосфера на вас. Нужно узнать объём тела, это проще всего сделать в ванной. Наберите ванну воды и фломастером заметьте её уровень. Погрузитесь в ванну, уровень воды поднимется, вытеснив ровно объём вашего тела. Попросите помощника, заменить  уровень поднявшейся воды. </a:t>
            </a:r>
          </a:p>
          <a:p>
            <a:pPr>
              <a:buNone/>
            </a:pPr>
            <a:r>
              <a:rPr lang="ru-RU" sz="2400" dirty="0" smtClean="0"/>
              <a:t>    Подсчёт объёма воды сводится к вычислению, площади параллелепипеда (закруглениями можно пренебречь, это существенно не повлияет на расчеты).</a:t>
            </a:r>
          </a:p>
          <a:p>
            <a:pPr>
              <a:buNone/>
            </a:pPr>
            <a:r>
              <a:rPr lang="ru-RU" sz="2400" dirty="0" smtClean="0"/>
              <a:t>    Для вычисления силы с которой атмосфера давит именно на вас нужно умножить полученный объём на атмосферное давление выраженное  Паскалях</a:t>
            </a:r>
            <a:r>
              <a:rPr lang="ru-RU" dirty="0" smtClean="0"/>
              <a:t>.</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332656"/>
            <a:ext cx="8219256" cy="3384376"/>
          </a:xfrm>
        </p:spPr>
        <p:txBody>
          <a:bodyPr>
            <a:noAutofit/>
          </a:bodyPr>
          <a:lstStyle/>
          <a:p>
            <a:pPr>
              <a:buNone/>
            </a:pPr>
            <a:r>
              <a:rPr lang="ru-RU" sz="2800" dirty="0" smtClean="0">
                <a:solidFill>
                  <a:srgbClr val="FF0000"/>
                </a:solidFill>
              </a:rPr>
              <a:t>   Колебания</a:t>
            </a:r>
            <a:r>
              <a:rPr lang="ru-RU" sz="2800" dirty="0" smtClean="0"/>
              <a:t> атмосферного давления вызывают ряд сдвигов в организме, что особенно ощущают больные гипертонией и болезнями суставов. Ведь при изменении атмосферного давления на 25 мм </a:t>
            </a:r>
            <a:r>
              <a:rPr lang="ru-RU" sz="2800" dirty="0" err="1" smtClean="0"/>
              <a:t>рт</a:t>
            </a:r>
            <a:r>
              <a:rPr lang="ru-RU" sz="2800" dirty="0" smtClean="0"/>
              <a:t>. ст. сила давления атмосферы на тело меняется более чем на полтонны! Организм должен уравновесить этот сдвиг давления.</a:t>
            </a:r>
            <a:endParaRPr lang="ru-RU" sz="2800" dirty="0"/>
          </a:p>
        </p:txBody>
      </p:sp>
      <p:pic>
        <p:nvPicPr>
          <p:cNvPr id="16386" name="Picture 2" descr="http://sockr.ru/images/photos/medium/article147.jpg"/>
          <p:cNvPicPr>
            <a:picLocks noChangeAspect="1" noChangeArrowheads="1"/>
          </p:cNvPicPr>
          <p:nvPr/>
        </p:nvPicPr>
        <p:blipFill>
          <a:blip r:embed="rId2" cstate="print"/>
          <a:srcRect/>
          <a:stretch>
            <a:fillRect/>
          </a:stretch>
        </p:blipFill>
        <p:spPr bwMode="auto">
          <a:xfrm>
            <a:off x="2987824" y="4509120"/>
            <a:ext cx="3790950" cy="1924051"/>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Механизм дыхания</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3" name="Содержимое 2"/>
          <p:cNvSpPr>
            <a:spLocks noGrp="1"/>
          </p:cNvSpPr>
          <p:nvPr>
            <p:ph sz="quarter" idx="1"/>
          </p:nvPr>
        </p:nvSpPr>
        <p:spPr>
          <a:xfrm>
            <a:off x="323528" y="1447800"/>
            <a:ext cx="8363272" cy="4572000"/>
          </a:xfrm>
        </p:spPr>
        <p:txBody>
          <a:bodyPr/>
          <a:lstStyle/>
          <a:p>
            <a:pPr>
              <a:buNone/>
            </a:pPr>
            <a:r>
              <a:rPr lang="ru-RU" dirty="0" smtClean="0"/>
              <a:t>   Механизм   дыхания  человека заключается в следующем: мышечным усилием мы увеличиваем объем грудной клетки, при и  атмосферное   давление  вталкивает туда порцию воздуха. При выдыхании происходит обратный процесс. Наш дыхательный аппарат действует то как разрежающий насос, то как нагнетательный</a:t>
            </a:r>
            <a:endParaRPr lang="ru-RU" dirty="0"/>
          </a:p>
        </p:txBody>
      </p:sp>
      <p:pic>
        <p:nvPicPr>
          <p:cNvPr id="4" name="Picture 2" descr="G:\исследование\дыхание\phi0103l.jpg"/>
          <p:cNvPicPr>
            <a:picLocks noChangeAspect="1" noChangeArrowheads="1"/>
          </p:cNvPicPr>
          <p:nvPr/>
        </p:nvPicPr>
        <p:blipFill>
          <a:blip r:embed="rId2" cstate="print"/>
          <a:srcRect/>
          <a:stretch>
            <a:fillRect/>
          </a:stretch>
        </p:blipFill>
        <p:spPr bwMode="auto">
          <a:xfrm>
            <a:off x="4071934" y="4500570"/>
            <a:ext cx="3571900" cy="2138862"/>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Модель внешнего дыхания </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5" name="Содержимое 4" descr="MOV01199 _1__0001.jpg"/>
          <p:cNvPicPr>
            <a:picLocks noGrp="1" noChangeAspect="1"/>
          </p:cNvPicPr>
          <p:nvPr>
            <p:ph sz="quarter" idx="1"/>
          </p:nvPr>
        </p:nvPicPr>
        <p:blipFill>
          <a:blip r:embed="rId2" cstate="print"/>
          <a:stretch>
            <a:fillRect/>
          </a:stretch>
        </p:blipFill>
        <p:spPr>
          <a:xfrm>
            <a:off x="571472" y="2428868"/>
            <a:ext cx="3714775" cy="2786081"/>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Содержимое 4" descr="MOV01199 _1__0001.jpg"/>
          <p:cNvPicPr>
            <a:picLocks noChangeAspect="1"/>
          </p:cNvPicPr>
          <p:nvPr/>
        </p:nvPicPr>
        <p:blipFill>
          <a:blip r:embed="rId3" cstate="print"/>
          <a:stretch>
            <a:fillRect/>
          </a:stretch>
        </p:blipFill>
        <p:spPr>
          <a:xfrm>
            <a:off x="4572000" y="2500306"/>
            <a:ext cx="3749675" cy="281225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p:txBody>
          <a:bodyPr>
            <a:normAutofit/>
          </a:bodyPr>
          <a:lstStyle/>
          <a:p>
            <a:pPr algn="ctr">
              <a:buNone/>
            </a:pPr>
            <a:r>
              <a:rPr lang="ru-RU"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a:t>
            </a:r>
            <a:r>
              <a:rPr lang="ru-RU"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Запомни!</a:t>
            </a:r>
          </a:p>
          <a:p>
            <a:pPr>
              <a:buNone/>
            </a:pPr>
            <a:r>
              <a:rPr lang="ru-RU" sz="2800" dirty="0" smtClean="0"/>
              <a:t>     Чем больше жизненная ёмкость лёгких, тем самочувствие, болезни нас покидают, так как клетки повышают свой потенциал и куда успешнее дышаться свободнее, улучшается противостоят недугу</a:t>
            </a:r>
          </a:p>
          <a:p>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pPr algn="ctr"/>
            <a:r>
              <a:rPr lang="ru-RU"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комплекс дыхательной гимнастики</a:t>
            </a:r>
            <a:endParaRPr lang="ru-RU" sz="4400" dirty="0"/>
          </a:p>
        </p:txBody>
      </p:sp>
      <p:pic>
        <p:nvPicPr>
          <p:cNvPr id="4" name="Picture 2" descr="http://t3.gstatic.com/images?q=tbn:ANd9GcRjJHayz4oI1XoJ6aeEs0RsVXggU3AHItbO2W0GivA-4Z9JlEp1UxefPZU"/>
          <p:cNvPicPr>
            <a:picLocks noChangeAspect="1" noChangeArrowheads="1"/>
          </p:cNvPicPr>
          <p:nvPr/>
        </p:nvPicPr>
        <p:blipFill>
          <a:blip r:embed="rId2" cstate="print"/>
          <a:srcRect/>
          <a:stretch>
            <a:fillRect/>
          </a:stretch>
        </p:blipFill>
        <p:spPr bwMode="auto">
          <a:xfrm>
            <a:off x="2411760" y="1340768"/>
            <a:ext cx="4085067" cy="4550911"/>
          </a:xfrm>
          <a:prstGeom prst="ellipse">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7" presetClass="emph" presetSubtype="0" fill="hold" nodeType="clickEffect">
                                  <p:stCondLst>
                                    <p:cond delay="0"/>
                                  </p:stCondLst>
                                  <p:childTnLst>
                                    <p:animClr clrSpc="rgb">
                                      <p:cBhvr override="childStyle">
                                        <p:cTn id="12" dur="250" autoRev="1" fill="hold"/>
                                        <p:tgtEl>
                                          <p:spTgt spid="4"/>
                                        </p:tgtEl>
                                        <p:attrNameLst>
                                          <p:attrName>style.color</p:attrName>
                                        </p:attrNameLst>
                                      </p:cBhvr>
                                      <p:to>
                                        <a:schemeClr val="bg1"/>
                                      </p:to>
                                    </p:animClr>
                                    <p:animClr clrSpc="rgb">
                                      <p:cBhvr>
                                        <p:cTn id="13" dur="250" autoRev="1" fill="hold"/>
                                        <p:tgtEl>
                                          <p:spTgt spid="4"/>
                                        </p:tgtEl>
                                        <p:attrNameLst>
                                          <p:attrName>fillcolor</p:attrName>
                                        </p:attrNameLst>
                                      </p:cBhvr>
                                      <p:to>
                                        <a:schemeClr val="bg1"/>
                                      </p:to>
                                    </p:animClr>
                                    <p:set>
                                      <p:cBhvr>
                                        <p:cTn id="14" dur="250" autoRev="1" fill="hold"/>
                                        <p:tgtEl>
                                          <p:spTgt spid="4"/>
                                        </p:tgtEl>
                                        <p:attrNameLst>
                                          <p:attrName>fill.type</p:attrName>
                                        </p:attrNameLst>
                                      </p:cBhvr>
                                      <p:to>
                                        <p:strVal val="solid"/>
                                      </p:to>
                                    </p:set>
                                    <p:set>
                                      <p:cBhvr>
                                        <p:cTn id="15" dur="250" autoRev="1" fill="hold"/>
                                        <p:tgtEl>
                                          <p:spTgt spid="4"/>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9" name="Picture 3" descr="http://s41.radikal.ru/i094/1008/94/6e1e58c2eb63.jpg"/>
          <p:cNvPicPr>
            <a:picLocks noChangeAspect="1" noChangeArrowheads="1"/>
          </p:cNvPicPr>
          <p:nvPr/>
        </p:nvPicPr>
        <p:blipFill>
          <a:blip r:embed="rId2" cstate="print"/>
          <a:srcRect t="13251" r="7206"/>
          <a:stretch>
            <a:fillRect/>
          </a:stretch>
        </p:blipFill>
        <p:spPr bwMode="auto">
          <a:xfrm>
            <a:off x="0" y="0"/>
            <a:ext cx="9169796" cy="6858000"/>
          </a:xfrm>
          <a:prstGeom prst="rect">
            <a:avLst/>
          </a:prstGeom>
          <a:noFill/>
        </p:spPr>
      </p:pic>
      <p:sp>
        <p:nvSpPr>
          <p:cNvPr id="3" name="Содержимое 2"/>
          <p:cNvSpPr>
            <a:spLocks noGrp="1"/>
          </p:cNvSpPr>
          <p:nvPr>
            <p:ph sz="quarter" idx="1"/>
          </p:nvPr>
        </p:nvSpPr>
        <p:spPr>
          <a:xfrm>
            <a:off x="914400" y="1447800"/>
            <a:ext cx="5229236" cy="4572000"/>
          </a:xfrm>
        </p:spPr>
        <p:txBody>
          <a:bodyPr>
            <a:normAutofit fontScale="92500"/>
          </a:bodyPr>
          <a:lstStyle/>
          <a:p>
            <a:pPr>
              <a:buNone/>
            </a:pPr>
            <a:r>
              <a:rPr lang="ru-RU" sz="3600" b="1" dirty="0" smtClean="0"/>
              <a:t>Мы погружены на дно безбрежного </a:t>
            </a:r>
          </a:p>
          <a:p>
            <a:pPr>
              <a:buNone/>
            </a:pPr>
            <a:r>
              <a:rPr lang="ru-RU" sz="3600" b="1" dirty="0" smtClean="0"/>
              <a:t>моря воздушной стихии, Которая</a:t>
            </a:r>
          </a:p>
          <a:p>
            <a:pPr>
              <a:buNone/>
            </a:pPr>
            <a:r>
              <a:rPr lang="ru-RU" sz="3600" b="1" dirty="0" smtClean="0"/>
              <a:t>имеет вес, причём он наибольший у </a:t>
            </a:r>
          </a:p>
          <a:p>
            <a:pPr>
              <a:buNone/>
            </a:pPr>
            <a:r>
              <a:rPr lang="ru-RU" sz="3600" b="1" dirty="0" smtClean="0"/>
              <a:t>поверхности Земли. </a:t>
            </a:r>
          </a:p>
          <a:p>
            <a:pPr>
              <a:buNone/>
            </a:pPr>
            <a:r>
              <a:rPr lang="ru-RU" sz="3600" b="1" dirty="0" smtClean="0"/>
              <a:t>Э. Торричелли (1644 г.)</a:t>
            </a:r>
          </a:p>
        </p:txBody>
      </p:sp>
      <p:pic>
        <p:nvPicPr>
          <p:cNvPr id="29700" name="Picture 4" descr="http://www.peoples.ru/science/physics/torricelli/torricelli_1.jpg"/>
          <p:cNvPicPr>
            <a:picLocks noChangeAspect="1" noChangeArrowheads="1"/>
          </p:cNvPicPr>
          <p:nvPr/>
        </p:nvPicPr>
        <p:blipFill>
          <a:blip r:embed="rId3" cstate="print"/>
          <a:srcRect/>
          <a:stretch>
            <a:fillRect/>
          </a:stretch>
        </p:blipFill>
        <p:spPr bwMode="auto">
          <a:xfrm>
            <a:off x="6215074" y="2143116"/>
            <a:ext cx="2667000" cy="3238501"/>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251520" y="332656"/>
            <a:ext cx="8712968" cy="6264696"/>
          </a:xfrm>
        </p:spPr>
        <p:txBody>
          <a:bodyPr>
            <a:normAutofit fontScale="62500" lnSpcReduction="20000"/>
          </a:bodyPr>
          <a:lstStyle/>
          <a:p>
            <a:r>
              <a:rPr lang="ru-RU" sz="3800" b="1" dirty="0" smtClean="0"/>
              <a:t>Глубоко вдохнуть, задержать дыхание на 8 секунд и медленно выдохнуть. Это упражнение повторить 4 раза.</a:t>
            </a:r>
          </a:p>
          <a:p>
            <a:r>
              <a:rPr lang="ru-RU" sz="3800" b="1" dirty="0" smtClean="0"/>
              <a:t>Воздух вдыхать небольшими отрывками. Задержать воздух на 8 секунд и медленно выдохнуть. Это упражнение повторить 4 раза.</a:t>
            </a:r>
          </a:p>
          <a:p>
            <a:r>
              <a:rPr lang="ru-RU" sz="3800" b="1" dirty="0" smtClean="0"/>
              <a:t>Воздух вдыхать небольшими отрывками. Задержать воздух на 8 секунд и выдохнуть воздух небольшими выдохами. Это упражнение повторить 3 раза.</a:t>
            </a:r>
          </a:p>
          <a:p>
            <a:r>
              <a:rPr lang="ru-RU" sz="3800" b="1" dirty="0" smtClean="0"/>
              <a:t>Зажать левую ноздрю. Вдыхать медленно воздух правой ноздрёй. Вдыхать воздух через рот. Повторить 2 раза.</a:t>
            </a:r>
          </a:p>
          <a:p>
            <a:r>
              <a:rPr lang="ru-RU" sz="3800" b="1" dirty="0" smtClean="0"/>
              <a:t>Зажать правую ноздрю. Вдыхать воздух через левую ноздрю. Выдыхать воздух через рот. Повторить 2 раза.</a:t>
            </a:r>
          </a:p>
          <a:p>
            <a:r>
              <a:rPr lang="ru-RU" sz="3800" b="1" dirty="0" smtClean="0"/>
              <a:t>Вдохнуть воздух через нос, а выдохнуть через рот. Повторить 3 раза.</a:t>
            </a:r>
          </a:p>
          <a:p>
            <a:r>
              <a:rPr lang="ru-RU" sz="3800" b="1" dirty="0" smtClean="0"/>
              <a:t>Зажать правую ноздрю, вдохнуть воздух. Затем левую ноздрю выдохнуть. Повторить 3 раза.</a:t>
            </a:r>
          </a:p>
          <a:p>
            <a:r>
              <a:rPr lang="ru-RU" sz="3800" b="1" dirty="0" smtClean="0"/>
              <a:t>Подышать медленно 1 минуту.</a:t>
            </a:r>
          </a:p>
          <a:p>
            <a:endParaRPr lang="ru-RU"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a:t>
            </a: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Декомпрессионная болезнь</a:t>
            </a:r>
            <a:endParaRPr lang="ru-RU" dirty="0"/>
          </a:p>
        </p:txBody>
      </p:sp>
      <p:sp>
        <p:nvSpPr>
          <p:cNvPr id="3" name="Содержимое 2"/>
          <p:cNvSpPr>
            <a:spLocks noGrp="1"/>
          </p:cNvSpPr>
          <p:nvPr>
            <p:ph sz="quarter" idx="1"/>
          </p:nvPr>
        </p:nvSpPr>
        <p:spPr/>
        <p:txBody>
          <a:bodyPr/>
          <a:lstStyle/>
          <a:p>
            <a:r>
              <a:rPr lang="ru-RU" dirty="0" smtClean="0"/>
              <a:t> Если человек очень быстро поднимается на самолете в разреженные слои атмосферы, то выше 19 км над уровнем моря нужна полная герметизация. На этой высоте давление снижается настолько, что вода (а стало быть, и кровь) закипает уже не при 100 °С, а при </a:t>
            </a:r>
            <a:r>
              <a:rPr lang="ru-RU" dirty="0" smtClean="0">
                <a:hlinkClick r:id="rId2"/>
              </a:rPr>
              <a:t>температуре тела</a:t>
            </a:r>
            <a:r>
              <a:rPr lang="ru-RU" dirty="0" smtClean="0"/>
              <a:t>. Могут возникнуть явления декомпрессионной болезни, по своему происхождению аналогичной кессонной болезни.</a:t>
            </a:r>
          </a:p>
          <a:p>
            <a:endParaRPr lang="ru-RU" dirty="0"/>
          </a:p>
        </p:txBody>
      </p:sp>
      <p:pic>
        <p:nvPicPr>
          <p:cNvPr id="11268" name="Picture 4" descr="http://im0-tub-ru.yandex.net/i?id=160034556-06-72&amp;n=21"/>
          <p:cNvPicPr>
            <a:picLocks noChangeAspect="1" noChangeArrowheads="1"/>
          </p:cNvPicPr>
          <p:nvPr/>
        </p:nvPicPr>
        <p:blipFill>
          <a:blip r:embed="rId3" cstate="print"/>
          <a:srcRect/>
          <a:stretch>
            <a:fillRect/>
          </a:stretch>
        </p:blipFill>
        <p:spPr bwMode="auto">
          <a:xfrm>
            <a:off x="3923928" y="5130189"/>
            <a:ext cx="2440970" cy="152560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Опыт «Декомпрессия пепси»</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5" name="Содержимое 4" descr="MOV01255_0001.jpg"/>
          <p:cNvPicPr>
            <a:picLocks noGrp="1" noChangeAspect="1"/>
          </p:cNvPicPr>
          <p:nvPr>
            <p:ph idx="1"/>
          </p:nvPr>
        </p:nvPicPr>
        <p:blipFill>
          <a:blip r:embed="rId2" cstate="print"/>
          <a:srcRect r="87"/>
          <a:stretch>
            <a:fillRect/>
          </a:stretch>
        </p:blipFill>
        <p:spPr>
          <a:xfrm>
            <a:off x="2483768" y="4869160"/>
            <a:ext cx="3579310" cy="167812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Прямоугольник 8"/>
          <p:cNvSpPr/>
          <p:nvPr/>
        </p:nvSpPr>
        <p:spPr>
          <a:xfrm>
            <a:off x="539552" y="1997839"/>
            <a:ext cx="8136904" cy="2677656"/>
          </a:xfrm>
          <a:prstGeom prst="rect">
            <a:avLst/>
          </a:prstGeom>
        </p:spPr>
        <p:txBody>
          <a:bodyPr wrap="square">
            <a:spAutoFit/>
          </a:bodyPr>
          <a:lstStyle/>
          <a:p>
            <a:r>
              <a:rPr lang="ru-RU" sz="2400" dirty="0" smtClean="0"/>
              <a:t>Налейте в стаканчик пепси (любой газированный напиток) и дайте выйти газу, чтобы он не пузырился.</a:t>
            </a:r>
          </a:p>
          <a:p>
            <a:r>
              <a:rPr lang="ru-RU" sz="2400" dirty="0" smtClean="0"/>
              <a:t>Поместите стаканчик под колокол вакуумного насоса, и откачайте воздух.</a:t>
            </a:r>
          </a:p>
          <a:p>
            <a:r>
              <a:rPr lang="ru-RU" sz="2400" dirty="0" smtClean="0"/>
              <a:t>С уменьшением давления, жидкость начнёт пузыриться.</a:t>
            </a:r>
          </a:p>
          <a:p>
            <a:r>
              <a:rPr lang="ru-RU" sz="2400" dirty="0" smtClean="0"/>
              <a:t>Выключите насос и впустите воздух, вы увидите как объём жидкости, уменьшится.</a:t>
            </a:r>
            <a:endParaRPr lang="ru-RU" sz="24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620688"/>
            <a:ext cx="8229600" cy="936104"/>
          </a:xfrm>
        </p:spPr>
        <p:txBody>
          <a:bodyPr>
            <a:normAutofit fontScale="90000"/>
          </a:bodyPr>
          <a:lstStyle/>
          <a:p>
            <a:pPr algn="ctr"/>
            <a:r>
              <a:rPr lang="ru-RU"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Другой способ опыта с декомпрессией</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6" name="Содержимое 5" descr="MOV01256_0001.jpg"/>
          <p:cNvPicPr>
            <a:picLocks noGrp="1" noChangeAspect="1"/>
          </p:cNvPicPr>
          <p:nvPr>
            <p:ph idx="1"/>
          </p:nvPr>
        </p:nvPicPr>
        <p:blipFill>
          <a:blip r:embed="rId2" cstate="print">
            <a:lum/>
          </a:blip>
          <a:srcRect r="106" b="114"/>
          <a:stretch>
            <a:fillRect/>
          </a:stretch>
        </p:blipFill>
        <p:spPr>
          <a:xfrm>
            <a:off x="2915816" y="4869160"/>
            <a:ext cx="2709966" cy="1567282"/>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9" name="Прямоугольник 8"/>
          <p:cNvSpPr/>
          <p:nvPr/>
        </p:nvSpPr>
        <p:spPr>
          <a:xfrm>
            <a:off x="611560" y="1859340"/>
            <a:ext cx="7992888" cy="3416320"/>
          </a:xfrm>
          <a:prstGeom prst="rect">
            <a:avLst/>
          </a:prstGeom>
        </p:spPr>
        <p:txBody>
          <a:bodyPr wrap="square">
            <a:spAutoFit/>
          </a:bodyPr>
          <a:lstStyle/>
          <a:p>
            <a:r>
              <a:rPr lang="ru-RU" sz="2400" dirty="0" smtClean="0"/>
              <a:t>Налейте в колбу с герметичной крышкой и выводом для насоса пепси (любой газированный напиток) и дайте выйти газу, чтобы он не пузырился.</a:t>
            </a:r>
          </a:p>
          <a:p>
            <a:r>
              <a:rPr lang="ru-RU" sz="2400" dirty="0" smtClean="0"/>
              <a:t>Укрепите колбу в штативе и подключите к вакуумному насосу, откачайте воздух.</a:t>
            </a:r>
          </a:p>
          <a:p>
            <a:r>
              <a:rPr lang="ru-RU" sz="2400" dirty="0" smtClean="0"/>
              <a:t>С уменьшением давления, жидкость начнёт пузыриться.</a:t>
            </a:r>
          </a:p>
          <a:p>
            <a:r>
              <a:rPr lang="ru-RU" sz="2400" dirty="0" smtClean="0"/>
              <a:t>Выключите насос и впустите воздух, вы увидите как объём жидкости, уменьшится</a:t>
            </a:r>
            <a:endParaRPr lang="ru-RU" sz="24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im4-tub-ru.yandex.net/i?id=145696630-00-72&amp;n=21"/>
          <p:cNvPicPr>
            <a:picLocks noChangeAspect="1" noChangeArrowheads="1"/>
          </p:cNvPicPr>
          <p:nvPr/>
        </p:nvPicPr>
        <p:blipFill>
          <a:blip r:embed="rId2" cstate="print">
            <a:lum bright="30000"/>
          </a:blip>
          <a:srcRect b="25408"/>
          <a:stretch>
            <a:fillRect/>
          </a:stretch>
        </p:blipFill>
        <p:spPr bwMode="auto">
          <a:xfrm>
            <a:off x="0" y="2708920"/>
            <a:ext cx="9144000" cy="4149080"/>
          </a:xfrm>
          <a:prstGeom prst="rect">
            <a:avLst/>
          </a:prstGeom>
          <a:noFill/>
        </p:spPr>
      </p:pic>
      <p:sp>
        <p:nvSpPr>
          <p:cNvPr id="2" name="Заголовок 1"/>
          <p:cNvSpPr>
            <a:spLocks noGrp="1"/>
          </p:cNvSpPr>
          <p:nvPr>
            <p:ph type="title"/>
          </p:nvPr>
        </p:nvSpPr>
        <p:spPr/>
        <p:txBody>
          <a:bodyPr>
            <a:normAutofit/>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горы</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4" name="Содержимое 3"/>
          <p:cNvSpPr>
            <a:spLocks noGrp="1"/>
          </p:cNvSpPr>
          <p:nvPr>
            <p:ph sz="quarter" idx="1"/>
          </p:nvPr>
        </p:nvSpPr>
        <p:spPr>
          <a:xfrm>
            <a:off x="714348" y="2636912"/>
            <a:ext cx="7772400" cy="4221088"/>
          </a:xfrm>
        </p:spPr>
        <p:txBody>
          <a:bodyPr>
            <a:normAutofit/>
          </a:bodyPr>
          <a:lstStyle/>
          <a:p>
            <a:pPr>
              <a:buNone/>
            </a:pPr>
            <a:r>
              <a:rPr lang="ru-RU" b="1" dirty="0" smtClean="0"/>
              <a:t>     </a:t>
            </a:r>
            <a:r>
              <a:rPr lang="ru-RU" sz="2800" b="1" dirty="0" smtClean="0"/>
              <a:t>На высоте 3000 м и выше (высокогорье) из-за недостатка кислорода обычно отмечаются заметные нарушения ряда физиологических функций организма. Начиная с высоты 4000—5000 м в связи с нарастающей кислородной недостаточностью может возникнуть так называемая высотная, или горная, болезнь. </a:t>
            </a:r>
          </a:p>
          <a:p>
            <a:endParaRPr lang="ru-RU" b="1"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sz="quarter" idx="1"/>
          </p:nvPr>
        </p:nvSpPr>
        <p:spPr>
          <a:xfrm>
            <a:off x="467544" y="1196752"/>
            <a:ext cx="8496944" cy="4823048"/>
          </a:xfrm>
        </p:spPr>
        <p:txBody>
          <a:bodyPr>
            <a:noAutofit/>
          </a:bodyPr>
          <a:lstStyle/>
          <a:p>
            <a:pPr>
              <a:buNone/>
            </a:pPr>
            <a:r>
              <a:rPr lang="ru-RU" sz="2400" b="1" dirty="0" smtClean="0"/>
              <a:t>    Водолазы и те, кто трудится в кессонах — особых камерах, применяемых при постройке мостов и других гидротехнических сооружений, вынуждены, наоборот, работать при повышенном давлении воздуха. На глубине 50 м под водой водолаз испытывает давление почти в 5 раз выше атмосферного, а ведь ему иногда приходится опускаться под воду на 100 м и более.</a:t>
            </a:r>
            <a:br>
              <a:rPr lang="ru-RU" sz="2400" b="1" dirty="0" smtClean="0"/>
            </a:br>
            <a:r>
              <a:rPr lang="ru-RU" sz="2400" b="1" dirty="0" smtClean="0"/>
              <a:t>Давление воздуха сказывается очень своеобразно. Человек работает в этих условиях часами, не испытывая от повышенного давления никаких неприятностей. Однако при быстром подъеме наверх появляются острые боли в суставах, кожный зуд, рвота; в тяжелых случаях отмечались смертельные исходы. Отчего это происходит?</a:t>
            </a:r>
            <a:br>
              <a:rPr lang="ru-RU" sz="2400" b="1" dirty="0" smtClean="0"/>
            </a:br>
            <a:endParaRPr lang="ru-RU" sz="2400" b="1" dirty="0"/>
          </a:p>
        </p:txBody>
      </p:sp>
      <p:sp>
        <p:nvSpPr>
          <p:cNvPr id="2" name="Заголовок 1"/>
          <p:cNvSpPr>
            <a:spLocks noGrp="1"/>
          </p:cNvSpPr>
          <p:nvPr>
            <p:ph type="title"/>
          </p:nvPr>
        </p:nvSpPr>
        <p:spPr>
          <a:xfrm>
            <a:off x="914400" y="274638"/>
            <a:ext cx="7772400" cy="850106"/>
          </a:xfrm>
        </p:spPr>
        <p:txBody>
          <a:bodyPr/>
          <a:lstStyle/>
          <a:p>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Водолазы</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5122" name="Picture 2" descr="http://im7-tub-ru.yandex.net/i?id=175605851-67-72&amp;n=21"/>
          <p:cNvPicPr>
            <a:picLocks noChangeAspect="1" noChangeArrowheads="1"/>
          </p:cNvPicPr>
          <p:nvPr/>
        </p:nvPicPr>
        <p:blipFill>
          <a:blip r:embed="rId2" cstate="print"/>
          <a:srcRect/>
          <a:stretch>
            <a:fillRect/>
          </a:stretch>
        </p:blipFill>
        <p:spPr bwMode="auto">
          <a:xfrm>
            <a:off x="6948264" y="0"/>
            <a:ext cx="1905000" cy="1428750"/>
          </a:xfrm>
          <a:prstGeom prst="rect">
            <a:avLst/>
          </a:prstGeom>
          <a:noFill/>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428604"/>
            <a:ext cx="7772400" cy="912164"/>
          </a:xfrm>
        </p:spPr>
        <p:txBody>
          <a:bodyPr/>
          <a:lstStyle/>
          <a:p>
            <a:r>
              <a:rPr lang="ru-RU" dirty="0" smtClean="0"/>
              <a:t>          </a:t>
            </a: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Кессонная болезнь</a:t>
            </a:r>
            <a:endParaRPr lang="ru-RU" dirty="0"/>
          </a:p>
        </p:txBody>
      </p:sp>
      <p:sp>
        <p:nvSpPr>
          <p:cNvPr id="3" name="Содержимое 2"/>
          <p:cNvSpPr>
            <a:spLocks noGrp="1"/>
          </p:cNvSpPr>
          <p:nvPr>
            <p:ph sz="quarter" idx="1"/>
          </p:nvPr>
        </p:nvSpPr>
        <p:spPr/>
        <p:txBody>
          <a:bodyPr>
            <a:normAutofit fontScale="92500" lnSpcReduction="20000"/>
          </a:bodyPr>
          <a:lstStyle/>
          <a:p>
            <a:r>
              <a:rPr lang="ru-RU" dirty="0" smtClean="0"/>
              <a:t>в том, что в крови, как и во всякой другой жидкости, при повышенном давлении соприкасающихся с ней газов (воздуха) эти газы растворяются более значительно. Составляющий 4/</a:t>
            </a:r>
            <a:r>
              <a:rPr lang="ru-RU" dirty="0" err="1" smtClean="0"/>
              <a:t>s</a:t>
            </a:r>
            <a:r>
              <a:rPr lang="ru-RU" dirty="0" smtClean="0"/>
              <a:t> воздуха азот, совершенно безразличный для организма (когда он находится в виде свободного газа), в больших количествах растворяется в крови водолаза. Если давление воздуха быстро снижается, газ начинает выходить из раствора, кровь «кипит», выделяя пузырьки азота. Пузырьки эти образуются в сосудах и могут закупорить жизненно важную артерию — в сердца  мозгу и т. п. Поэтому водолазов и рабочих кессонов очень медленно поднимают на поверхность, чтобы газ выделялся только из легочных капилляров</a:t>
            </a:r>
            <a:endParaRPr lang="ru-RU" dirty="0"/>
          </a:p>
        </p:txBody>
      </p:sp>
      <p:pic>
        <p:nvPicPr>
          <p:cNvPr id="4098" name="Picture 2" descr="http://im5-tub-ru.yandex.net/i?id=21292900-27-72&amp;n=21"/>
          <p:cNvPicPr>
            <a:picLocks noChangeAspect="1" noChangeArrowheads="1"/>
          </p:cNvPicPr>
          <p:nvPr/>
        </p:nvPicPr>
        <p:blipFill>
          <a:blip r:embed="rId2" cstate="print"/>
          <a:srcRect/>
          <a:stretch>
            <a:fillRect/>
          </a:stretch>
        </p:blipFill>
        <p:spPr bwMode="auto">
          <a:xfrm>
            <a:off x="251520" y="0"/>
            <a:ext cx="1076325" cy="1428750"/>
          </a:xfrm>
          <a:prstGeom prst="rect">
            <a:avLst/>
          </a:prstGeom>
          <a:noFill/>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normAutofit fontScale="90000"/>
          </a:bodyPr>
          <a:lstStyle/>
          <a:p>
            <a:pPr algn="ctr">
              <a:defRPr/>
            </a:pPr>
            <a:r>
              <a:rPr lang="ru-RU"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Леонов Алексей Архипович</a:t>
            </a:r>
            <a:br>
              <a:rPr lang="ru-RU" b="1" i="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br>
            <a:r>
              <a:rPr lang="ru-RU" sz="3600" i="1" dirty="0" smtClean="0"/>
              <a:t>выход в открытый космос</a:t>
            </a:r>
          </a:p>
        </p:txBody>
      </p:sp>
      <p:sp>
        <p:nvSpPr>
          <p:cNvPr id="7171" name="TextBox 4"/>
          <p:cNvSpPr txBox="1">
            <a:spLocks noChangeArrowheads="1"/>
          </p:cNvSpPr>
          <p:nvPr/>
        </p:nvSpPr>
        <p:spPr bwMode="auto">
          <a:xfrm>
            <a:off x="2555776" y="1700808"/>
            <a:ext cx="6264374" cy="2308324"/>
          </a:xfrm>
          <a:prstGeom prst="rect">
            <a:avLst/>
          </a:prstGeom>
          <a:noFill/>
          <a:ln w="9525">
            <a:noFill/>
            <a:miter lim="800000"/>
            <a:headEnd/>
            <a:tailEnd/>
          </a:ln>
        </p:spPr>
        <p:txBody>
          <a:bodyPr wrap="square">
            <a:spAutoFit/>
          </a:bodyPr>
          <a:lstStyle/>
          <a:p>
            <a:r>
              <a:rPr lang="ru-RU" sz="2400" dirty="0"/>
              <a:t>Свой первый полет в космос он совершил 18-19 марта 1965 года совместно с Павлом Беляевым в качестве второго пилота на космическом корабле «Восход-2». Леонов  находился в открытом космосе 12 минут 9 секунд</a:t>
            </a:r>
          </a:p>
        </p:txBody>
      </p:sp>
      <p:sp>
        <p:nvSpPr>
          <p:cNvPr id="7172" name="TextBox 6"/>
          <p:cNvSpPr txBox="1">
            <a:spLocks noChangeArrowheads="1"/>
          </p:cNvSpPr>
          <p:nvPr/>
        </p:nvSpPr>
        <p:spPr bwMode="auto">
          <a:xfrm>
            <a:off x="827088" y="4221163"/>
            <a:ext cx="7705725" cy="2246769"/>
          </a:xfrm>
          <a:prstGeom prst="rect">
            <a:avLst/>
          </a:prstGeom>
          <a:noFill/>
          <a:ln w="9525">
            <a:noFill/>
            <a:miter lim="800000"/>
            <a:headEnd/>
            <a:tailEnd/>
          </a:ln>
        </p:spPr>
        <p:txBody>
          <a:bodyPr>
            <a:spAutoFit/>
          </a:bodyPr>
          <a:lstStyle/>
          <a:p>
            <a:r>
              <a:rPr lang="ru-RU" sz="2800" dirty="0"/>
              <a:t>Во время выхода космический скафандр разбух и препятствовал возвращению космонавта в космический корабль. Войти в шлюз Леонову удалось только стравив из скафандра излишнее давление. </a:t>
            </a:r>
          </a:p>
        </p:txBody>
      </p:sp>
      <p:pic>
        <p:nvPicPr>
          <p:cNvPr id="6" name="Picture 4"/>
          <p:cNvPicPr>
            <a:picLocks noChangeAspect="1" noChangeArrowheads="1"/>
          </p:cNvPicPr>
          <p:nvPr/>
        </p:nvPicPr>
        <p:blipFill>
          <a:blip r:embed="rId3" cstate="print"/>
          <a:srcRect/>
          <a:stretch>
            <a:fillRect/>
          </a:stretch>
        </p:blipFill>
        <p:spPr bwMode="auto">
          <a:xfrm>
            <a:off x="323528" y="1844824"/>
            <a:ext cx="1903413" cy="2189162"/>
          </a:xfrm>
          <a:prstGeom prst="rect">
            <a:avLst/>
          </a:prstGeom>
          <a:noFill/>
          <a:ln w="38100" cmpd="dbl">
            <a:solidFill>
              <a:schemeClr val="tx1"/>
            </a:solidFill>
            <a:miter lim="800000"/>
            <a:headEnd/>
            <a:tailEnd/>
          </a:ln>
          <a:effectLst/>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ntr" presetSubtype="0" fill="hold" grpId="0" nodeType="withEffect">
                                  <p:stCondLst>
                                    <p:cond delay="0"/>
                                  </p:stCondLst>
                                  <p:iterate type="lt">
                                    <p:tmPct val="10000"/>
                                  </p:iterate>
                                  <p:childTnLst>
                                    <p:set>
                                      <p:cBhvr>
                                        <p:cTn id="6" dur="1" fill="hold">
                                          <p:stCondLst>
                                            <p:cond delay="0"/>
                                          </p:stCondLst>
                                        </p:cTn>
                                        <p:tgtEl>
                                          <p:spTgt spid="3074"/>
                                        </p:tgtEl>
                                        <p:attrNameLst>
                                          <p:attrName>style.visibility</p:attrName>
                                        </p:attrNameLst>
                                      </p:cBhvr>
                                      <p:to>
                                        <p:strVal val="visible"/>
                                      </p:to>
                                    </p:set>
                                    <p:animEffect transition="in" filter="fade">
                                      <p:cBhvr>
                                        <p:cTn id="7" dur="800">
                                          <p:stCondLst>
                                            <p:cond delay="0"/>
                                          </p:stCondLst>
                                        </p:cTn>
                                        <p:tgtEl>
                                          <p:spTgt spid="3074"/>
                                        </p:tgtEl>
                                      </p:cBhvr>
                                    </p:animEffect>
                                    <p:anim calcmode="lin" valueType="num">
                                      <p:cBhvr>
                                        <p:cTn id="8" dur="800" fill="hold">
                                          <p:stCondLst>
                                            <p:cond delay="0"/>
                                          </p:stCondLst>
                                        </p:cTn>
                                        <p:tgtEl>
                                          <p:spTgt spid="3074"/>
                                        </p:tgtEl>
                                        <p:attrNameLst>
                                          <p:attrName>style.rotation</p:attrName>
                                        </p:attrNameLst>
                                      </p:cBhvr>
                                      <p:tavLst>
                                        <p:tav tm="0">
                                          <p:val>
                                            <p:fltVal val="720"/>
                                          </p:val>
                                        </p:tav>
                                        <p:tav tm="100000">
                                          <p:val>
                                            <p:fltVal val="0"/>
                                          </p:val>
                                        </p:tav>
                                      </p:tavLst>
                                    </p:anim>
                                    <p:anim calcmode="lin" valueType="num">
                                      <p:cBhvr>
                                        <p:cTn id="9" dur="800" fill="hold">
                                          <p:stCondLst>
                                            <p:cond delay="0"/>
                                          </p:stCondLst>
                                        </p:cTn>
                                        <p:tgtEl>
                                          <p:spTgt spid="3074"/>
                                        </p:tgtEl>
                                        <p:attrNameLst>
                                          <p:attrName>ppt_h</p:attrName>
                                        </p:attrNameLst>
                                      </p:cBhvr>
                                      <p:tavLst>
                                        <p:tav tm="0">
                                          <p:val>
                                            <p:fltVal val="0"/>
                                          </p:val>
                                        </p:tav>
                                        <p:tav tm="100000">
                                          <p:val>
                                            <p:strVal val="#ppt_h"/>
                                          </p:val>
                                        </p:tav>
                                      </p:tavLst>
                                    </p:anim>
                                    <p:anim calcmode="lin" valueType="num">
                                      <p:cBhvr>
                                        <p:cTn id="10" dur="800" fill="hold">
                                          <p:stCondLst>
                                            <p:cond delay="0"/>
                                          </p:stCondLst>
                                        </p:cTn>
                                        <p:tgtEl>
                                          <p:spTgt spid="3074"/>
                                        </p:tgtEl>
                                        <p:attrNameLst>
                                          <p:attrName>ppt_w</p:attrName>
                                        </p:attrNameLst>
                                      </p:cBhvr>
                                      <p:tavLst>
                                        <p:tav tm="0">
                                          <p:val>
                                            <p:fltVal val="0"/>
                                          </p:val>
                                        </p:tav>
                                        <p:tav tm="100000">
                                          <p:val>
                                            <p:strVal val="#ppt_w"/>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418058"/>
          </a:xfrm>
        </p:spPr>
        <p:txBody>
          <a:bodyPr>
            <a:noAutofit/>
          </a:bodyPr>
          <a:lstStyle/>
          <a:p>
            <a:r>
              <a:rPr lang="ru-RU" sz="2400" dirty="0" smtClean="0"/>
              <a:t>Источники:</a:t>
            </a:r>
            <a:endParaRPr lang="ru-RU" sz="2400" dirty="0"/>
          </a:p>
        </p:txBody>
      </p:sp>
      <p:sp>
        <p:nvSpPr>
          <p:cNvPr id="3" name="Содержимое 2"/>
          <p:cNvSpPr>
            <a:spLocks noGrp="1"/>
          </p:cNvSpPr>
          <p:nvPr>
            <p:ph sz="quarter" idx="1"/>
          </p:nvPr>
        </p:nvSpPr>
        <p:spPr>
          <a:xfrm>
            <a:off x="323528" y="764704"/>
            <a:ext cx="8163220" cy="5760640"/>
          </a:xfrm>
        </p:spPr>
        <p:txBody>
          <a:bodyPr>
            <a:normAutofit fontScale="25000" lnSpcReduction="20000"/>
          </a:bodyPr>
          <a:lstStyle/>
          <a:p>
            <a:r>
              <a:rPr lang="ru-RU" sz="4800" dirty="0" smtClean="0"/>
              <a:t>А.Л. Камин «Физика и развивающее обучение»</a:t>
            </a:r>
          </a:p>
          <a:p>
            <a:r>
              <a:rPr lang="ru-RU" sz="4800" dirty="0" smtClean="0"/>
              <a:t>Я. И. Перельман "Занимательная физика" кн.1 </a:t>
            </a:r>
            <a:r>
              <a:rPr lang="ru-RU" sz="4800" dirty="0" err="1" smtClean="0"/>
              <a:t>стр</a:t>
            </a:r>
            <a:r>
              <a:rPr lang="ru-RU" sz="4800" dirty="0" smtClean="0"/>
              <a:t> 94</a:t>
            </a:r>
          </a:p>
          <a:p>
            <a:r>
              <a:rPr lang="ru-RU" sz="4800" dirty="0" smtClean="0"/>
              <a:t>А. А. </a:t>
            </a:r>
            <a:r>
              <a:rPr lang="ru-RU" sz="4800" dirty="0" err="1" smtClean="0"/>
              <a:t>Гурштейн</a:t>
            </a:r>
            <a:r>
              <a:rPr lang="ru-RU" sz="4800" dirty="0" smtClean="0"/>
              <a:t> "Извечные тайны неба"</a:t>
            </a:r>
          </a:p>
          <a:p>
            <a:r>
              <a:rPr lang="ru-RU" sz="4800" dirty="0" smtClean="0"/>
              <a:t>Дж </a:t>
            </a:r>
            <a:r>
              <a:rPr lang="ru-RU" sz="4800" dirty="0" err="1" smtClean="0"/>
              <a:t>Уокер</a:t>
            </a:r>
            <a:r>
              <a:rPr lang="ru-RU" sz="4800" dirty="0" smtClean="0"/>
              <a:t> "Физический фейерверк".</a:t>
            </a:r>
          </a:p>
          <a:p>
            <a:pPr>
              <a:buNone/>
            </a:pPr>
            <a:r>
              <a:rPr lang="ru-RU" sz="4800" dirty="0" smtClean="0"/>
              <a:t>Картинки:</a:t>
            </a:r>
          </a:p>
          <a:p>
            <a:r>
              <a:rPr lang="ru-RU" sz="4800" dirty="0" smtClean="0"/>
              <a:t> изображение руки- </a:t>
            </a:r>
            <a:r>
              <a:rPr lang="en-US" sz="4800" dirty="0" smtClean="0">
                <a:hlinkClick r:id="rId2"/>
              </a:rPr>
              <a:t>http://subscribe.ru/group/lyubiteli-prirodyi/</a:t>
            </a:r>
            <a:endParaRPr lang="ru-RU" sz="4800" dirty="0" smtClean="0"/>
          </a:p>
          <a:p>
            <a:r>
              <a:rPr lang="ru-RU" sz="4800" dirty="0" smtClean="0"/>
              <a:t>Изображение облака -</a:t>
            </a:r>
            <a:r>
              <a:rPr lang="ru-RU" sz="4800" u="sng" dirty="0" err="1" smtClean="0">
                <a:hlinkClick r:id="rId3"/>
              </a:rPr>
              <a:t>blogs.privet.ru</a:t>
            </a:r>
            <a:endParaRPr lang="ru-RU" sz="4800" u="sng" dirty="0" smtClean="0"/>
          </a:p>
          <a:p>
            <a:r>
              <a:rPr lang="ru-RU" sz="4800" dirty="0" smtClean="0"/>
              <a:t>Портрет Торричелли -  </a:t>
            </a:r>
            <a:r>
              <a:rPr lang="en-US" sz="4400" u="sng" dirty="0" smtClean="0">
                <a:hlinkClick r:id="rId4"/>
              </a:rPr>
              <a:t>markapochtoy.in.ua</a:t>
            </a:r>
            <a:endParaRPr lang="en-US" sz="4800" dirty="0" smtClean="0"/>
          </a:p>
          <a:p>
            <a:r>
              <a:rPr lang="ru-RU" sz="4800" dirty="0" smtClean="0"/>
              <a:t>Портрет М.В. Ломоносова </a:t>
            </a:r>
            <a:r>
              <a:rPr lang="ru-RU" sz="4800" dirty="0" err="1" smtClean="0">
                <a:hlinkClick r:id="rId5"/>
              </a:rPr>
              <a:t>contraindications.ru</a:t>
            </a:r>
            <a:endParaRPr lang="ru-RU" sz="4800" dirty="0" smtClean="0"/>
          </a:p>
          <a:p>
            <a:r>
              <a:rPr lang="ru-RU" sz="4800" dirty="0" smtClean="0"/>
              <a:t>Изображение молекула </a:t>
            </a:r>
            <a:r>
              <a:rPr lang="ru-RU" sz="4800" dirty="0" err="1" smtClean="0">
                <a:hlinkClick r:id="rId6"/>
              </a:rPr>
              <a:t>nerox.ucoz.ua</a:t>
            </a:r>
            <a:endParaRPr lang="ru-RU" sz="4800" dirty="0" smtClean="0"/>
          </a:p>
          <a:p>
            <a:r>
              <a:rPr lang="ru-RU" sz="4800" dirty="0" smtClean="0"/>
              <a:t>Изображение парашютиста - </a:t>
            </a:r>
            <a:r>
              <a:rPr lang="ru-RU" sz="4800" dirty="0" smtClean="0">
                <a:hlinkClick r:id="rId7"/>
              </a:rPr>
              <a:t>http://x3mblog.ru/2009/08/17/b…</a:t>
            </a:r>
            <a:endParaRPr lang="ru-RU" sz="4800" dirty="0" smtClean="0"/>
          </a:p>
          <a:p>
            <a:r>
              <a:rPr lang="ru-RU" sz="4800" dirty="0" smtClean="0"/>
              <a:t>Изображение Остапа </a:t>
            </a:r>
            <a:r>
              <a:rPr lang="ru-RU" sz="4800" dirty="0" err="1" smtClean="0"/>
              <a:t>Бендера</a:t>
            </a:r>
            <a:r>
              <a:rPr lang="ru-RU" sz="4800" dirty="0" smtClean="0"/>
              <a:t> - </a:t>
            </a:r>
            <a:r>
              <a:rPr lang="ru-RU" sz="4800" dirty="0" smtClean="0">
                <a:hlinkClick r:id="rId8"/>
              </a:rPr>
              <a:t>http://kontrakty.ua/article/21</a:t>
            </a:r>
            <a:endParaRPr lang="ru-RU" sz="4800" dirty="0" smtClean="0"/>
          </a:p>
          <a:p>
            <a:r>
              <a:rPr lang="ru-RU" sz="4800" dirty="0" smtClean="0"/>
              <a:t>Изображение Архимеда  в ванной, наполненной водой - </a:t>
            </a:r>
            <a:r>
              <a:rPr lang="ru-RU" sz="4800" dirty="0" err="1" smtClean="0">
                <a:hlinkClick r:id="rId9"/>
              </a:rPr>
              <a:t>super-day.ru</a:t>
            </a:r>
            <a:endParaRPr lang="ru-RU" sz="4800" dirty="0" smtClean="0"/>
          </a:p>
          <a:p>
            <a:endParaRPr lang="ru-RU" sz="4800" dirty="0" smtClean="0"/>
          </a:p>
          <a:p>
            <a:r>
              <a:rPr lang="ru-RU" sz="4800" dirty="0" smtClean="0"/>
              <a:t>Изображение человека у которого болит голова- </a:t>
            </a:r>
            <a:r>
              <a:rPr lang="ru-RU" sz="4800" dirty="0" smtClean="0">
                <a:hlinkClick r:id="rId10"/>
              </a:rPr>
              <a:t>http://inforotor.ru/catalogue/…</a:t>
            </a:r>
            <a:endParaRPr lang="ru-RU" sz="4800" dirty="0" smtClean="0"/>
          </a:p>
          <a:p>
            <a:r>
              <a:rPr lang="ru-RU" sz="4800" dirty="0" smtClean="0">
                <a:hlinkClick r:id="rId11"/>
              </a:rPr>
              <a:t>Механизм дыхательных движений …</a:t>
            </a:r>
            <a:r>
              <a:rPr lang="ru-RU" sz="4800" dirty="0" smtClean="0">
                <a:hlinkClick r:id="rId12"/>
              </a:rPr>
              <a:t>http://схемо.рф/shemy/b</a:t>
            </a:r>
            <a:endParaRPr lang="ru-RU" sz="4800" dirty="0" smtClean="0"/>
          </a:p>
          <a:p>
            <a:r>
              <a:rPr lang="ru-RU" sz="4800" dirty="0" smtClean="0"/>
              <a:t>Изображение кота -  </a:t>
            </a:r>
            <a:r>
              <a:rPr lang="ru-RU" sz="4800" u="sng" dirty="0" err="1" smtClean="0">
                <a:hlinkClick r:id="rId13"/>
              </a:rPr>
              <a:t>zhenskoe-mnenie.ru</a:t>
            </a:r>
            <a:endParaRPr lang="ru-RU" sz="4800" u="sng" dirty="0" smtClean="0"/>
          </a:p>
          <a:p>
            <a:r>
              <a:rPr lang="ru-RU" sz="4800" u="sng" dirty="0" smtClean="0"/>
              <a:t>Изображение самолёта - </a:t>
            </a:r>
            <a:r>
              <a:rPr lang="ru-RU" sz="4800" u="sng" dirty="0" err="1" smtClean="0">
                <a:hlinkClick r:id="rId14"/>
              </a:rPr>
              <a:t>ticetov.blogspot.com</a:t>
            </a:r>
            <a:endParaRPr lang="ru-RU" sz="4800" dirty="0" smtClean="0"/>
          </a:p>
          <a:p>
            <a:r>
              <a:rPr lang="ru-RU" sz="4800" dirty="0" smtClean="0"/>
              <a:t>Изображение </a:t>
            </a:r>
            <a:r>
              <a:rPr lang="ru-RU" sz="4800" dirty="0" err="1" smtClean="0"/>
              <a:t>Кавказ.Тебердинское</a:t>
            </a:r>
            <a:r>
              <a:rPr lang="ru-RU" sz="4800" dirty="0" smtClean="0"/>
              <a:t> озеро. </a:t>
            </a:r>
            <a:r>
              <a:rPr lang="en-US" sz="4800" u="sng" dirty="0" smtClean="0">
                <a:hlinkClick r:id="rId15"/>
              </a:rPr>
              <a:t>allday2.com</a:t>
            </a:r>
            <a:endParaRPr lang="ru-RU" sz="4800" u="sng" dirty="0" smtClean="0"/>
          </a:p>
          <a:p>
            <a:r>
              <a:rPr lang="ru-RU" sz="4800" u="sng" dirty="0" smtClean="0"/>
              <a:t>  Изображение водолаза -</a:t>
            </a:r>
            <a:r>
              <a:rPr lang="en-US" sz="4800" u="sng" dirty="0" smtClean="0">
                <a:hlinkClick r:id="rId16"/>
              </a:rPr>
              <a:t>saratovnews.ru</a:t>
            </a:r>
            <a:endParaRPr lang="ru-RU" sz="4800" u="sng" dirty="0" smtClean="0"/>
          </a:p>
          <a:p>
            <a:r>
              <a:rPr lang="ru-RU" sz="4800" u="sng" dirty="0" smtClean="0"/>
              <a:t>Изображение водолаза</a:t>
            </a:r>
            <a:r>
              <a:rPr lang="ru-RU" sz="4800" dirty="0" smtClean="0"/>
              <a:t> </a:t>
            </a:r>
            <a:r>
              <a:rPr lang="ru-RU" sz="4800" dirty="0" err="1" smtClean="0">
                <a:hlinkClick r:id="rId17"/>
              </a:rPr>
              <a:t>forceful.r</a:t>
            </a:r>
            <a:endParaRPr lang="ru-RU" sz="4800" dirty="0" smtClean="0"/>
          </a:p>
          <a:p>
            <a:r>
              <a:rPr lang="ru-RU" sz="4800" dirty="0" smtClean="0"/>
              <a:t>Портрет космонавта Леонова -</a:t>
            </a:r>
            <a:r>
              <a:rPr lang="en-US" sz="4800" dirty="0" smtClean="0">
                <a:hlinkClick r:id="rId18"/>
              </a:rPr>
              <a:t> http://depdela.ru/leonov-aleksej-arkipovic</a:t>
            </a:r>
            <a:endParaRPr lang="ru-RU" sz="4800" dirty="0" smtClean="0"/>
          </a:p>
          <a:p>
            <a:pPr>
              <a:buNone/>
            </a:pPr>
            <a:endParaRPr lang="ru-RU" sz="4800" dirty="0" smtClean="0"/>
          </a:p>
          <a:p>
            <a:endParaRPr lang="ru-RU" sz="4800" dirty="0" smtClean="0"/>
          </a:p>
          <a:p>
            <a:endParaRPr lang="ru-RU" sz="4200" dirty="0" smtClean="0"/>
          </a:p>
          <a:p>
            <a:endParaRPr lang="en-US" sz="4200" dirty="0" smtClean="0"/>
          </a:p>
          <a:p>
            <a:endParaRPr lang="ru-RU" sz="4200" dirty="0" smtClean="0"/>
          </a:p>
          <a:p>
            <a:r>
              <a:rPr lang="en-US" sz="1100" dirty="0" smtClean="0"/>
              <a:t/>
            </a:r>
            <a:br>
              <a:rPr lang="en-US" sz="1100" dirty="0" smtClean="0"/>
            </a:br>
            <a:endParaRPr lang="ru-RU" sz="1600" dirty="0" smtClean="0"/>
          </a:p>
          <a:p>
            <a:endParaRPr lang="ru-RU" sz="1600" dirty="0" smtClean="0"/>
          </a:p>
          <a:p>
            <a:r>
              <a:rPr lang="ru-RU" sz="1800" dirty="0" smtClean="0"/>
              <a:t/>
            </a:r>
            <a:br>
              <a:rPr lang="ru-RU" sz="1800" dirty="0" smtClean="0"/>
            </a:br>
            <a:endParaRPr lang="ru-RU" sz="1800" dirty="0" smtClean="0"/>
          </a:p>
          <a:p>
            <a:endParaRPr lang="ru-RU" sz="1800" dirty="0" smtClean="0"/>
          </a:p>
          <a:p>
            <a:endParaRPr lang="ru-RU" sz="1800" dirty="0" smtClean="0"/>
          </a:p>
          <a:p>
            <a:endParaRPr lang="ru-RU" sz="1800" dirty="0" smtClean="0"/>
          </a:p>
          <a:p>
            <a:endParaRPr lang="ru-RU" sz="1800" dirty="0" smtClean="0"/>
          </a:p>
          <a:p>
            <a:endParaRPr lang="en-US" sz="1800" dirty="0" smtClean="0"/>
          </a:p>
          <a:p>
            <a:endParaRPr lang="ru-RU" dirty="0" smtClean="0"/>
          </a:p>
          <a:p>
            <a:endParaRPr lang="ru-RU" dirty="0" smtClean="0"/>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4638"/>
            <a:ext cx="7772400" cy="1714202"/>
          </a:xfrm>
        </p:spPr>
        <p:txBody>
          <a:bodyPr>
            <a:normAutofit fontScale="90000"/>
          </a:bodyPr>
          <a:lstStyle/>
          <a:p>
            <a:pPr algn="ctr"/>
            <a:r>
              <a:rPr lang="ru-RU" sz="4400"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Лучше один раз увидеть, чем сто раз услышать!</a:t>
            </a:r>
            <a:r>
              <a:rPr lang="ru-RU" dirty="0" smtClean="0"/>
              <a:t/>
            </a:r>
            <a:br>
              <a:rPr lang="ru-RU" dirty="0" smtClean="0"/>
            </a:br>
            <a:endParaRPr lang="ru-RU" dirty="0"/>
          </a:p>
        </p:txBody>
      </p:sp>
      <p:sp>
        <p:nvSpPr>
          <p:cNvPr id="3" name="Содержимое 2"/>
          <p:cNvSpPr>
            <a:spLocks noGrp="1"/>
          </p:cNvSpPr>
          <p:nvPr>
            <p:ph sz="quarter" idx="1"/>
          </p:nvPr>
        </p:nvSpPr>
        <p:spPr>
          <a:xfrm>
            <a:off x="395536" y="1447800"/>
            <a:ext cx="8291264" cy="4572000"/>
          </a:xfrm>
        </p:spPr>
        <p:txBody>
          <a:bodyPr/>
          <a:lstStyle/>
          <a:p>
            <a:pPr algn="ctr">
              <a:buNone/>
            </a:pPr>
            <a:r>
              <a:rPr lang="ru-RU" dirty="0" smtClean="0"/>
              <a:t>   </a:t>
            </a:r>
            <a:endParaRPr lang="ru-RU" dirty="0"/>
          </a:p>
        </p:txBody>
      </p:sp>
      <p:sp>
        <p:nvSpPr>
          <p:cNvPr id="5" name="Прямоугольник 4"/>
          <p:cNvSpPr/>
          <p:nvPr/>
        </p:nvSpPr>
        <p:spPr>
          <a:xfrm>
            <a:off x="2286000" y="1700808"/>
            <a:ext cx="4572000" cy="369332"/>
          </a:xfrm>
          <a:prstGeom prst="rect">
            <a:avLst/>
          </a:prstGeom>
        </p:spPr>
        <p:txBody>
          <a:bodyPr wrap="square">
            <a:spAutoFit/>
          </a:bodyPr>
          <a:lstStyle/>
          <a:p>
            <a:pPr algn="ctr">
              <a:buNone/>
            </a:pPr>
            <a:r>
              <a:rPr lang="ru-RU" dirty="0" smtClean="0"/>
              <a:t>.</a:t>
            </a:r>
            <a:endParaRPr lang="ru-RU" dirty="0"/>
          </a:p>
        </p:txBody>
      </p:sp>
      <p:sp>
        <p:nvSpPr>
          <p:cNvPr id="6" name="TextBox 5"/>
          <p:cNvSpPr txBox="1"/>
          <p:nvPr/>
        </p:nvSpPr>
        <p:spPr>
          <a:xfrm>
            <a:off x="755576" y="1916832"/>
            <a:ext cx="7632848" cy="1384995"/>
          </a:xfrm>
          <a:prstGeom prst="rect">
            <a:avLst/>
          </a:prstGeom>
          <a:noFill/>
        </p:spPr>
        <p:txBody>
          <a:bodyPr wrap="square" rtlCol="0">
            <a:spAutoFit/>
          </a:bodyPr>
          <a:lstStyle/>
          <a:p>
            <a:r>
              <a:rPr lang="ru-RU" sz="2800" dirty="0" smtClean="0"/>
              <a:t>Конечно мы не можем увидеть атмосферное давление, но можем опытным путём оценить его воздействие на различные тела.</a:t>
            </a:r>
            <a:endParaRPr lang="ru-RU" sz="2800" dirty="0"/>
          </a:p>
        </p:txBody>
      </p:sp>
      <p:sp>
        <p:nvSpPr>
          <p:cNvPr id="7" name="Прямоугольник 6"/>
          <p:cNvSpPr/>
          <p:nvPr/>
        </p:nvSpPr>
        <p:spPr>
          <a:xfrm>
            <a:off x="755576" y="3356992"/>
            <a:ext cx="7632848" cy="3096344"/>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8" name="TextBox 7"/>
          <p:cNvSpPr txBox="1"/>
          <p:nvPr/>
        </p:nvSpPr>
        <p:spPr>
          <a:xfrm>
            <a:off x="1187624" y="3933056"/>
            <a:ext cx="6552728" cy="1815882"/>
          </a:xfrm>
          <a:prstGeom prst="rect">
            <a:avLst/>
          </a:prstGeom>
          <a:noFill/>
        </p:spPr>
        <p:txBody>
          <a:bodyPr wrap="square" rtlCol="0">
            <a:spAutoFit/>
          </a:bodyPr>
          <a:lstStyle/>
          <a:p>
            <a:pPr marL="342900" indent="-342900">
              <a:buAutoNum type="arabicPeriod"/>
            </a:pPr>
            <a:r>
              <a:rPr lang="ru-RU" sz="2800" dirty="0" smtClean="0"/>
              <a:t>Опыт «Не лезь в бутылку»</a:t>
            </a:r>
          </a:p>
          <a:p>
            <a:pPr marL="342900" indent="-342900">
              <a:buAutoNum type="arabicPeriod"/>
            </a:pPr>
            <a:r>
              <a:rPr lang="ru-RU" sz="2800" dirty="0" smtClean="0"/>
              <a:t> Опыт «Силач невидимка»</a:t>
            </a:r>
          </a:p>
          <a:p>
            <a:pPr marL="342900" indent="-342900">
              <a:buAutoNum type="arabicPeriod"/>
            </a:pPr>
            <a:r>
              <a:rPr lang="ru-RU" sz="2800" dirty="0" smtClean="0"/>
              <a:t>Опыт   «Сухим из воды»</a:t>
            </a:r>
          </a:p>
          <a:p>
            <a:pPr marL="342900" indent="-342900">
              <a:buAutoNum type="arabicPeriod"/>
            </a:pPr>
            <a:r>
              <a:rPr lang="ru-RU" sz="2800" dirty="0" smtClean="0"/>
              <a:t>Опыт с газетой</a:t>
            </a:r>
            <a:endParaRPr lang="ru-RU" sz="2800" dirty="0"/>
          </a:p>
        </p:txBody>
      </p:sp>
      <p:sp>
        <p:nvSpPr>
          <p:cNvPr id="9" name="TextBox 8"/>
          <p:cNvSpPr txBox="1"/>
          <p:nvPr/>
        </p:nvSpPr>
        <p:spPr>
          <a:xfrm>
            <a:off x="1979712" y="3356992"/>
            <a:ext cx="5328592" cy="461665"/>
          </a:xfrm>
          <a:prstGeom prst="rect">
            <a:avLst/>
          </a:prstGeom>
          <a:noFill/>
        </p:spPr>
        <p:txBody>
          <a:bodyPr wrap="square" rtlCol="0">
            <a:spAutoFit/>
          </a:bodyPr>
          <a:lstStyle/>
          <a:p>
            <a:r>
              <a:rPr lang="ru-RU" sz="2400" dirty="0" smtClean="0"/>
              <a:t>Сделай опыты сам</a:t>
            </a:r>
            <a:endParaRPr lang="ru-RU" sz="24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Опыт «Не </a:t>
            </a:r>
            <a:r>
              <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лезь в бутылку»</a:t>
            </a:r>
          </a:p>
        </p:txBody>
      </p:sp>
      <p:pic>
        <p:nvPicPr>
          <p:cNvPr id="5" name="Содержимое 4" descr="DSC01188.JPG"/>
          <p:cNvPicPr>
            <a:picLocks noGrp="1" noChangeAspect="1"/>
          </p:cNvPicPr>
          <p:nvPr>
            <p:ph sz="quarter" idx="1"/>
          </p:nvPr>
        </p:nvPicPr>
        <p:blipFill>
          <a:blip r:embed="rId3" cstate="print"/>
          <a:stretch>
            <a:fillRect/>
          </a:stretch>
        </p:blipFill>
        <p:spPr>
          <a:xfrm>
            <a:off x="1835696" y="4653136"/>
            <a:ext cx="2217440" cy="166308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7" name="Прямоугольник 6"/>
          <p:cNvSpPr/>
          <p:nvPr/>
        </p:nvSpPr>
        <p:spPr>
          <a:xfrm>
            <a:off x="611560" y="1340768"/>
            <a:ext cx="8064896" cy="3046988"/>
          </a:xfrm>
          <a:prstGeom prst="rect">
            <a:avLst/>
          </a:prstGeom>
        </p:spPr>
        <p:txBody>
          <a:bodyPr wrap="square">
            <a:spAutoFit/>
          </a:bodyPr>
          <a:lstStyle/>
          <a:p>
            <a:r>
              <a:rPr lang="ru-RU" sz="2400" dirty="0" smtClean="0"/>
              <a:t>Сварим яйцо вкрутую и очистим его от скорлупы.</a:t>
            </a:r>
          </a:p>
          <a:p>
            <a:r>
              <a:rPr lang="ru-RU" sz="2400" dirty="0" smtClean="0"/>
              <a:t>Возьмем пустую стеклянную бутылочку.</a:t>
            </a:r>
          </a:p>
          <a:p>
            <a:r>
              <a:rPr lang="ru-RU" sz="2400" dirty="0" smtClean="0"/>
              <a:t>Лист бумаги, скрутим его трубкой, подожжем и горящую бумагу быстро опустим в бутылку. Подождем, пока бумага прогорит.</a:t>
            </a:r>
          </a:p>
          <a:p>
            <a:r>
              <a:rPr lang="ru-RU" sz="2400" dirty="0" smtClean="0"/>
              <a:t>Положим очищенное яйцо на горлышко бутылки.</a:t>
            </a:r>
          </a:p>
          <a:p>
            <a:r>
              <a:rPr lang="ru-RU" sz="2400" dirty="0" smtClean="0"/>
              <a:t>Пройдет немного времени, и - о, чудо! - яйцо протиснется через горлышко внутрь бутылки.</a:t>
            </a:r>
            <a:endParaRPr lang="ru-RU" sz="2400" dirty="0"/>
          </a:p>
        </p:txBody>
      </p:sp>
      <p:pic>
        <p:nvPicPr>
          <p:cNvPr id="8" name="не лезь в бутылку.wmv">
            <a:hlinkClick r:id="" action="ppaction://media"/>
          </p:cNvPr>
          <p:cNvPicPr>
            <a:picLocks noRot="1" noChangeAspect="1"/>
          </p:cNvPicPr>
          <p:nvPr>
            <a:videoFile r:link="rId1"/>
          </p:nvPr>
        </p:nvPicPr>
        <p:blipFill>
          <a:blip r:embed="rId4" cstate="print"/>
          <a:srcRect r="152"/>
          <a:stretch>
            <a:fillRect/>
          </a:stretch>
        </p:blipFill>
        <p:spPr>
          <a:xfrm>
            <a:off x="5004048" y="4725144"/>
            <a:ext cx="2352262" cy="1512168"/>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01703"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8"/>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8"/>
                                        </p:tgtEl>
                                      </p:cBhvr>
                                    </p:cmd>
                                  </p:childTnLst>
                                </p:cTn>
                              </p:par>
                            </p:childTnLst>
                          </p:cTn>
                        </p:par>
                      </p:childTnLst>
                    </p:cTn>
                  </p:par>
                </p:childTnLst>
              </p:cTn>
              <p:nextCondLst>
                <p:cond evt="onClick" delay="0">
                  <p:tgtEl>
                    <p:spTgt spid="8"/>
                  </p:tgtEl>
                </p:cond>
              </p:nextCondLst>
            </p:seq>
            <p:video>
              <p:cMediaNode>
                <p:cTn id="12" fill="hold" display="0">
                  <p:stCondLst>
                    <p:cond delay="indefinite"/>
                  </p:stCondLst>
                  <p:endCondLst>
                    <p:cond evt="onNext" delay="0">
                      <p:tgtEl>
                        <p:sldTgt/>
                      </p:tgtEl>
                    </p:cond>
                    <p:cond evt="onPrev" delay="0">
                      <p:tgtEl>
                        <p:sldTgt/>
                      </p:tgtEl>
                    </p:cond>
                  </p:endCondLst>
                </p:cTn>
                <p:tgtEl>
                  <p:spTgt spid="8"/>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792088"/>
          </a:xfrm>
        </p:spPr>
        <p:txBody>
          <a:bodyPr>
            <a:normAutofit/>
          </a:bodyPr>
          <a:lstStyle/>
          <a:p>
            <a:pPr algn="ct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Опыт «Силач невидимка»</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pic>
        <p:nvPicPr>
          <p:cNvPr id="6" name="Содержимое 5" descr="DSC_6097.jpg"/>
          <p:cNvPicPr>
            <a:picLocks noGrp="1" noChangeAspect="1"/>
          </p:cNvPicPr>
          <p:nvPr>
            <p:ph sz="half" idx="2"/>
          </p:nvPr>
        </p:nvPicPr>
        <p:blipFill>
          <a:blip r:embed="rId2" cstate="print"/>
          <a:stretch>
            <a:fillRect/>
          </a:stretch>
        </p:blipFill>
        <p:spPr>
          <a:xfrm>
            <a:off x="1979712" y="5301208"/>
            <a:ext cx="1800200" cy="1301937"/>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9" name="Содержимое 5" descr="DSC_6086.jpg"/>
          <p:cNvPicPr>
            <a:picLocks noChangeAspect="1"/>
          </p:cNvPicPr>
          <p:nvPr/>
        </p:nvPicPr>
        <p:blipFill>
          <a:blip r:embed="rId3" cstate="print"/>
          <a:srcRect r="67" b="16"/>
          <a:stretch>
            <a:fillRect/>
          </a:stretch>
        </p:blipFill>
        <p:spPr>
          <a:xfrm>
            <a:off x="5076056" y="5229200"/>
            <a:ext cx="1872208" cy="1332423"/>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11" name="Прямоугольник 10"/>
          <p:cNvSpPr/>
          <p:nvPr/>
        </p:nvSpPr>
        <p:spPr>
          <a:xfrm>
            <a:off x="539552" y="1124744"/>
            <a:ext cx="8136904" cy="3970318"/>
          </a:xfrm>
          <a:prstGeom prst="rect">
            <a:avLst/>
          </a:prstGeom>
        </p:spPr>
        <p:txBody>
          <a:bodyPr wrap="square">
            <a:spAutoFit/>
          </a:bodyPr>
          <a:lstStyle/>
          <a:p>
            <a:r>
              <a:rPr lang="ru-RU" dirty="0" smtClean="0"/>
              <a:t> </a:t>
            </a:r>
            <a:r>
              <a:rPr lang="ru-RU" sz="2800" dirty="0" smtClean="0"/>
              <a:t>В </a:t>
            </a:r>
            <a:r>
              <a:rPr lang="ru-RU" sz="2800" dirty="0" err="1" smtClean="0"/>
              <a:t>тетропак</a:t>
            </a:r>
            <a:r>
              <a:rPr lang="ru-RU" sz="2800" dirty="0" smtClean="0"/>
              <a:t> налейте немного воды (примерно ложечку), не закрывая, поставьте для нагревания. Вода в баночке закипит и вы увидите, как пар выходит из горлышка. Аккуратно закрутите крышку (бумажный </a:t>
            </a:r>
            <a:r>
              <a:rPr lang="ru-RU" sz="2800" dirty="0" err="1" smtClean="0"/>
              <a:t>тетропак</a:t>
            </a:r>
            <a:r>
              <a:rPr lang="ru-RU" sz="2800" dirty="0" smtClean="0"/>
              <a:t>  не нагревается и его можно взять не опасаясь рукой). Поставьте его в глубокую тарелку и облейте холодной водой. И вот чудо невидимая сила раздавит пакет.</a:t>
            </a:r>
            <a:endParaRPr lang="ru-RU" sz="2800"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080120"/>
          </a:xfrm>
        </p:spPr>
        <p:txBody>
          <a:bodyPr>
            <a:normAutofit/>
          </a:bodyPr>
          <a:lstStyle/>
          <a:p>
            <a:pPr algn="ctr"/>
            <a:r>
              <a:rPr lang="ru-RU" b="1"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Опыт №4 «С газетой»</a:t>
            </a:r>
            <a:endParaRPr lang="ru-RU"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
        <p:nvSpPr>
          <p:cNvPr id="7" name="Содержимое 6"/>
          <p:cNvSpPr>
            <a:spLocks noGrp="1"/>
          </p:cNvSpPr>
          <p:nvPr>
            <p:ph idx="1"/>
          </p:nvPr>
        </p:nvSpPr>
        <p:spPr/>
        <p:txBody>
          <a:bodyPr/>
          <a:lstStyle/>
          <a:p>
            <a:pPr>
              <a:buNone/>
            </a:pPr>
            <a:r>
              <a:rPr lang="ru-RU" dirty="0" smtClean="0"/>
              <a:t>   </a:t>
            </a:r>
            <a:endParaRPr lang="ru-RU" dirty="0"/>
          </a:p>
        </p:txBody>
      </p:sp>
      <p:pic>
        <p:nvPicPr>
          <p:cNvPr id="9" name="Содержимое 5" descr="MVI_4391 _2__0002.jpg"/>
          <p:cNvPicPr>
            <a:picLocks noChangeAspect="1"/>
          </p:cNvPicPr>
          <p:nvPr/>
        </p:nvPicPr>
        <p:blipFill>
          <a:blip r:embed="rId2" cstate="print"/>
          <a:srcRect b="179"/>
          <a:stretch>
            <a:fillRect/>
          </a:stretch>
        </p:blipFill>
        <p:spPr>
          <a:xfrm>
            <a:off x="2411760" y="5085184"/>
            <a:ext cx="3371077" cy="1584176"/>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2" name="Прямоугольник 11"/>
          <p:cNvSpPr/>
          <p:nvPr/>
        </p:nvSpPr>
        <p:spPr>
          <a:xfrm>
            <a:off x="0" y="1268760"/>
            <a:ext cx="8964488" cy="3970318"/>
          </a:xfrm>
          <a:prstGeom prst="rect">
            <a:avLst/>
          </a:prstGeom>
        </p:spPr>
        <p:txBody>
          <a:bodyPr wrap="square">
            <a:spAutoFit/>
          </a:bodyPr>
          <a:lstStyle/>
          <a:p>
            <a:r>
              <a:rPr lang="ru-RU" sz="2800" dirty="0" smtClean="0"/>
              <a:t>Положите на стол длинную деревянную линейку так, чтобы ее конец выходил за край стола. Сверху стол застелите газетой, или ватманом разгладьте газету руками, чтобы она плотно лежала на столе и линейке. Резко ударьте по свободному концу линейки − газета не поднимется, а порвется, в случае с ватманом линейка погнется и вылетит или сломается, затем сверните газету в несколько раз и опять положите на линейку, в этом случае она улетит.</a:t>
            </a:r>
            <a:endParaRPr lang="ru-RU" sz="28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p:txBody>
          <a:bodyPr>
            <a:normAutofit/>
          </a:bodyPr>
          <a:lstStyle/>
          <a:p>
            <a:r>
              <a:rPr lang="ru-RU" dirty="0" smtClean="0"/>
              <a:t>                                     </a:t>
            </a:r>
            <a:endParaRPr lang="ru-RU" dirty="0"/>
          </a:p>
        </p:txBody>
      </p:sp>
      <p:sp>
        <p:nvSpPr>
          <p:cNvPr id="6" name="Содержимое 5"/>
          <p:cNvSpPr>
            <a:spLocks noGrp="1"/>
          </p:cNvSpPr>
          <p:nvPr>
            <p:ph sz="quarter" idx="2"/>
          </p:nvPr>
        </p:nvSpPr>
        <p:spPr>
          <a:xfrm>
            <a:off x="4355976" y="1447800"/>
            <a:ext cx="4327014" cy="4572000"/>
          </a:xfrm>
        </p:spPr>
        <p:txBody>
          <a:bodyPr>
            <a:normAutofit/>
          </a:bodyPr>
          <a:lstStyle/>
          <a:p>
            <a:pPr>
              <a:buNone/>
            </a:pPr>
            <a:r>
              <a:rPr lang="ru-RU" dirty="0" smtClean="0"/>
              <a:t>   </a:t>
            </a:r>
            <a:r>
              <a:rPr lang="ru-RU" sz="3600" dirty="0" smtClean="0"/>
              <a:t>Слово атмосфера впервые ввел в русскую науку наш соотечественник, великий русский ученый </a:t>
            </a:r>
          </a:p>
          <a:p>
            <a:pPr>
              <a:buNone/>
            </a:pPr>
            <a:r>
              <a:rPr lang="ru-RU" sz="3600" dirty="0" smtClean="0"/>
              <a:t>     М. В. Ломоносов.</a:t>
            </a:r>
            <a:endParaRPr lang="ru-RU" sz="3600" dirty="0"/>
          </a:p>
        </p:txBody>
      </p:sp>
      <p:pic>
        <p:nvPicPr>
          <p:cNvPr id="24578" name="Picture 2" descr="http://im3-tub-ru.yandex.net/i?id=38832059-00-72&amp;n=21"/>
          <p:cNvPicPr>
            <a:picLocks noChangeAspect="1" noChangeArrowheads="1"/>
          </p:cNvPicPr>
          <p:nvPr/>
        </p:nvPicPr>
        <p:blipFill>
          <a:blip r:embed="rId2" cstate="print"/>
          <a:srcRect/>
          <a:stretch>
            <a:fillRect/>
          </a:stretch>
        </p:blipFill>
        <p:spPr bwMode="auto">
          <a:xfrm>
            <a:off x="683568" y="1340768"/>
            <a:ext cx="3387256" cy="4032448"/>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Содержимое 3"/>
          <p:cNvSpPr>
            <a:spLocks noGrp="1"/>
          </p:cNvSpPr>
          <p:nvPr>
            <p:ph sz="quarter" idx="2"/>
          </p:nvPr>
        </p:nvSpPr>
        <p:spPr>
          <a:xfrm>
            <a:off x="4933950" y="692696"/>
            <a:ext cx="3749040" cy="5327104"/>
          </a:xfrm>
        </p:spPr>
        <p:txBody>
          <a:bodyPr>
            <a:normAutofit fontScale="92500"/>
          </a:bodyPr>
          <a:lstStyle/>
          <a:p>
            <a:pPr>
              <a:buNone/>
            </a:pPr>
            <a:r>
              <a:rPr lang="ru-RU" dirty="0" smtClean="0"/>
              <a:t>     Мы знаем, что молекулы газа движутся беспорядочно с большими скоростями. Но при этом основная масса земной атмосферы находится на высоте не более 10 км от Земли, т.к. за счет земного притяжения молекулы воздуха не могут улететь далеко от поверхности Земли.</a:t>
            </a:r>
            <a:endParaRPr lang="ru-RU" dirty="0"/>
          </a:p>
        </p:txBody>
      </p:sp>
      <p:pic>
        <p:nvPicPr>
          <p:cNvPr id="23554" name="Picture 2" descr="http://im3-tub-ru.yandex.net/i?id=87255923-28-72&amp;n=21"/>
          <p:cNvPicPr>
            <a:picLocks noChangeAspect="1" noChangeArrowheads="1"/>
          </p:cNvPicPr>
          <p:nvPr/>
        </p:nvPicPr>
        <p:blipFill>
          <a:blip r:embed="rId2" cstate="print"/>
          <a:srcRect/>
          <a:stretch>
            <a:fillRect/>
          </a:stretch>
        </p:blipFill>
        <p:spPr bwMode="auto">
          <a:xfrm>
            <a:off x="467544" y="1988840"/>
            <a:ext cx="4227350" cy="266429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2" descr="http://im0-tub-ru.yandex.net/i?id=41732271-38-72&amp;n=21"/>
          <p:cNvPicPr>
            <a:picLocks noChangeAspect="1" noChangeArrowheads="1"/>
          </p:cNvPicPr>
          <p:nvPr/>
        </p:nvPicPr>
        <p:blipFill>
          <a:blip r:embed="rId2" cstate="print"/>
          <a:srcRect r="8250"/>
          <a:stretch>
            <a:fillRect/>
          </a:stretch>
        </p:blipFill>
        <p:spPr bwMode="auto">
          <a:xfrm>
            <a:off x="-1" y="0"/>
            <a:ext cx="9144001" cy="6858000"/>
          </a:xfrm>
          <a:prstGeom prst="rect">
            <a:avLst/>
          </a:prstGeom>
          <a:noFill/>
        </p:spPr>
      </p:pic>
      <p:sp>
        <p:nvSpPr>
          <p:cNvPr id="2" name="Заголовок 1"/>
          <p:cNvSpPr>
            <a:spLocks noGrp="1"/>
          </p:cNvSpPr>
          <p:nvPr>
            <p:ph type="title"/>
          </p:nvPr>
        </p:nvSpPr>
        <p:spPr>
          <a:xfrm>
            <a:off x="914400" y="274638"/>
            <a:ext cx="7772400" cy="2654296"/>
          </a:xfrm>
        </p:spPr>
        <p:txBody>
          <a:bodyPr>
            <a:noAutofit/>
          </a:bodyPr>
          <a:lstStyle/>
          <a:p>
            <a:r>
              <a:rPr lang="ru-RU" sz="3600" b="1" dirty="0" smtClean="0"/>
              <a:t>На воздух, как и на всякое тело, находящееся на Земле, действует сила тяжести, и, следовательно, воздух обладает весом.</a:t>
            </a:r>
            <a:endParaRPr lang="ru-RU" sz="3600" b="1" dirty="0"/>
          </a:p>
        </p:txBody>
      </p:sp>
      <p:sp>
        <p:nvSpPr>
          <p:cNvPr id="5" name="Прямоугольник 4"/>
          <p:cNvSpPr/>
          <p:nvPr/>
        </p:nvSpPr>
        <p:spPr>
          <a:xfrm>
            <a:off x="323528" y="4437112"/>
            <a:ext cx="8424936" cy="2088232"/>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ru-RU"/>
          </a:p>
        </p:txBody>
      </p:sp>
      <p:sp>
        <p:nvSpPr>
          <p:cNvPr id="6" name="TextBox 5"/>
          <p:cNvSpPr txBox="1"/>
          <p:nvPr/>
        </p:nvSpPr>
        <p:spPr>
          <a:xfrm>
            <a:off x="755576" y="4725144"/>
            <a:ext cx="6984776" cy="2092881"/>
          </a:xfrm>
          <a:prstGeom prst="rect">
            <a:avLst/>
          </a:prstGeom>
          <a:noFill/>
        </p:spPr>
        <p:txBody>
          <a:bodyPr wrap="square" rtlCol="0">
            <a:spAutoFit/>
          </a:bodyPr>
          <a:lstStyle/>
          <a:p>
            <a:r>
              <a:rPr lang="ru-RU" sz="2800" dirty="0" smtClean="0"/>
              <a:t>Опыты демонстрирующие наличие у воздуха веса.</a:t>
            </a:r>
          </a:p>
          <a:p>
            <a:pPr marL="342900" indent="-342900">
              <a:buAutoNum type="arabicPeriod"/>
            </a:pPr>
            <a:r>
              <a:rPr lang="ru-RU" sz="2800" dirty="0" smtClean="0"/>
              <a:t>Опыт с воздушными шарами.</a:t>
            </a:r>
          </a:p>
          <a:p>
            <a:pPr marL="342900" indent="-342900">
              <a:buAutoNum type="arabicPeriod"/>
            </a:pPr>
            <a:r>
              <a:rPr lang="ru-RU" sz="2800" dirty="0" smtClean="0"/>
              <a:t>Опыт вес воздуха</a:t>
            </a:r>
          </a:p>
          <a:p>
            <a:pPr marL="342900" indent="-342900">
              <a:buAutoNum type="arabicPeriod"/>
            </a:pPr>
            <a:endParaRPr lang="ru-RU"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1216</TotalTime>
  <Words>1553</Words>
  <Application>Microsoft Office PowerPoint</Application>
  <PresentationFormat>Экран (4:3)</PresentationFormat>
  <Paragraphs>131</Paragraphs>
  <Slides>28</Slides>
  <Notes>1</Notes>
  <HiddenSlides>0</HiddenSlides>
  <MMClips>1</MMClips>
  <ScaleCrop>false</ScaleCrop>
  <HeadingPairs>
    <vt:vector size="4" baseType="variant">
      <vt:variant>
        <vt:lpstr>Тема</vt:lpstr>
      </vt:variant>
      <vt:variant>
        <vt:i4>1</vt:i4>
      </vt:variant>
      <vt:variant>
        <vt:lpstr>Заголовки слайдов</vt:lpstr>
      </vt:variant>
      <vt:variant>
        <vt:i4>28</vt:i4>
      </vt:variant>
    </vt:vector>
  </HeadingPairs>
  <TitlesOfParts>
    <vt:vector size="29" baseType="lpstr">
      <vt:lpstr>Справедливость</vt:lpstr>
      <vt:lpstr>Разберёмся с «Атмосферным давлением»</vt:lpstr>
      <vt:lpstr>Слайд 2</vt:lpstr>
      <vt:lpstr>Лучше один раз увидеть, чем сто раз услышать! </vt:lpstr>
      <vt:lpstr>Опыт «Не лезь в бутылку»</vt:lpstr>
      <vt:lpstr>Опыт «Силач невидимка»</vt:lpstr>
      <vt:lpstr>Опыт №4 «С газетой»</vt:lpstr>
      <vt:lpstr>                                     </vt:lpstr>
      <vt:lpstr>Слайд 8</vt:lpstr>
      <vt:lpstr>На воздух, как и на всякое тело, находящееся на Земле, действует сила тяжести, и, следовательно, воздух обладает весом.</vt:lpstr>
      <vt:lpstr>Опыт «Вес воздуха  шарика»</vt:lpstr>
      <vt:lpstr>Опыт   «Вес воздуха»</vt:lpstr>
      <vt:lpstr>Слайд 12</vt:lpstr>
      <vt:lpstr>Почему мы не ощущаем давление атмосферы</vt:lpstr>
      <vt:lpstr>Узнай с какой силой давит  атмосфера на тебя!</vt:lpstr>
      <vt:lpstr>Слайд 15</vt:lpstr>
      <vt:lpstr>Механизм дыхания</vt:lpstr>
      <vt:lpstr>Модель внешнего дыхания </vt:lpstr>
      <vt:lpstr>Слайд 18</vt:lpstr>
      <vt:lpstr>комплекс дыхательной гимнастики</vt:lpstr>
      <vt:lpstr>Слайд 20</vt:lpstr>
      <vt:lpstr>     Декомпрессионная болезнь</vt:lpstr>
      <vt:lpstr>Опыт «Декомпрессия пепси»</vt:lpstr>
      <vt:lpstr>Другой способ опыта с декомпрессией</vt:lpstr>
      <vt:lpstr>горы</vt:lpstr>
      <vt:lpstr>Водолазы</vt:lpstr>
      <vt:lpstr>          Кессонная болезнь</vt:lpstr>
      <vt:lpstr>Леонов Алексей Архипович выход в открытый космос</vt:lpstr>
      <vt:lpstr>Источники:</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cp:lastModifiedBy>Наталья</cp:lastModifiedBy>
  <cp:revision>109</cp:revision>
  <dcterms:modified xsi:type="dcterms:W3CDTF">2013-07-10T02:49:56Z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527533</vt:lpwstr>
  </property>
  <property fmtid="{D5CDD505-2E9C-101B-9397-08002B2CF9AE}" pid="3" name="NXPowerLiteSettings">
    <vt:lpwstr>F7000400038000</vt:lpwstr>
  </property>
  <property fmtid="{D5CDD505-2E9C-101B-9397-08002B2CF9AE}" pid="4" name="NXPowerLiteVersion">
    <vt:lpwstr>D5.1.3</vt:lpwstr>
  </property>
</Properties>
</file>